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 id="2147483841" r:id="rId3"/>
  </p:sldMasterIdLst>
  <p:notesMasterIdLst>
    <p:notesMasterId r:id="rId27"/>
  </p:notesMasterIdLst>
  <p:sldIdLst>
    <p:sldId id="320" r:id="rId4"/>
    <p:sldId id="317" r:id="rId5"/>
    <p:sldId id="318" r:id="rId6"/>
    <p:sldId id="312" r:id="rId7"/>
    <p:sldId id="300" r:id="rId8"/>
    <p:sldId id="313" r:id="rId9"/>
    <p:sldId id="309" r:id="rId10"/>
    <p:sldId id="310" r:id="rId11"/>
    <p:sldId id="308" r:id="rId12"/>
    <p:sldId id="311" r:id="rId13"/>
    <p:sldId id="257" r:id="rId14"/>
    <p:sldId id="285" r:id="rId15"/>
    <p:sldId id="290" r:id="rId16"/>
    <p:sldId id="261" r:id="rId17"/>
    <p:sldId id="296" r:id="rId18"/>
    <p:sldId id="288" r:id="rId19"/>
    <p:sldId id="294" r:id="rId20"/>
    <p:sldId id="314" r:id="rId21"/>
    <p:sldId id="295" r:id="rId22"/>
    <p:sldId id="315" r:id="rId23"/>
    <p:sldId id="289" r:id="rId24"/>
    <p:sldId id="305" r:id="rId25"/>
    <p:sldId id="31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11" autoAdjust="0"/>
    <p:restoredTop sz="36380" autoAdjust="0"/>
  </p:normalViewPr>
  <p:slideViewPr>
    <p:cSldViewPr snapToGrid="0">
      <p:cViewPr varScale="1">
        <p:scale>
          <a:sx n="24" d="100"/>
          <a:sy n="24" d="100"/>
        </p:scale>
        <p:origin x="-1548" y="-90"/>
      </p:cViewPr>
      <p:guideLst>
        <p:guide orient="horz" pos="2160"/>
        <p:guide pos="3840"/>
      </p:guideLst>
    </p:cSldViewPr>
  </p:slideViewPr>
  <p:outlineViewPr>
    <p:cViewPr>
      <p:scale>
        <a:sx n="33" d="100"/>
        <a:sy n="33" d="100"/>
      </p:scale>
      <p:origin x="0" y="-312"/>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EB2E58-D208-4F2A-9D22-0B0FA26ADA7C}" type="doc">
      <dgm:prSet loTypeId="urn:microsoft.com/office/officeart/2005/8/layout/venn2" loCatId="relationship" qsTypeId="urn:microsoft.com/office/officeart/2005/8/quickstyle/simple1" qsCatId="simple" csTypeId="urn:microsoft.com/office/officeart/2005/8/colors/accent3_4" csCatId="accent3" phldr="1"/>
      <dgm:spPr/>
      <dgm:t>
        <a:bodyPr/>
        <a:lstStyle/>
        <a:p>
          <a:endParaRPr lang="en-US"/>
        </a:p>
      </dgm:t>
    </dgm:pt>
    <dgm:pt modelId="{F5F589ED-C0BD-4072-AFD9-CA8BBAD1CF00}">
      <dgm:prSet phldrT="[Text]"/>
      <dgm:spPr/>
      <dgm:t>
        <a:bodyPr/>
        <a:lstStyle/>
        <a:p>
          <a:r>
            <a:rPr lang="en-US" dirty="0" smtClean="0"/>
            <a:t>External</a:t>
          </a:r>
          <a:endParaRPr lang="en-US" dirty="0"/>
        </a:p>
      </dgm:t>
    </dgm:pt>
    <dgm:pt modelId="{E2CBDE45-AB69-43B8-9549-E8FFDE7AD159}" type="parTrans" cxnId="{76809A42-74BE-4A50-A005-D6BF55AA3F04}">
      <dgm:prSet/>
      <dgm:spPr/>
      <dgm:t>
        <a:bodyPr/>
        <a:lstStyle/>
        <a:p>
          <a:endParaRPr lang="en-US"/>
        </a:p>
      </dgm:t>
    </dgm:pt>
    <dgm:pt modelId="{10409DF5-3F87-4DE7-81A7-0EEAAC812CD5}" type="sibTrans" cxnId="{76809A42-74BE-4A50-A005-D6BF55AA3F04}">
      <dgm:prSet/>
      <dgm:spPr/>
      <dgm:t>
        <a:bodyPr/>
        <a:lstStyle/>
        <a:p>
          <a:endParaRPr lang="en-US"/>
        </a:p>
      </dgm:t>
    </dgm:pt>
    <dgm:pt modelId="{C299DDE9-0957-4EA8-A0A3-A64154EA5D5B}">
      <dgm:prSet phldrT="[Text]"/>
      <dgm:spPr/>
      <dgm:t>
        <a:bodyPr/>
        <a:lstStyle/>
        <a:p>
          <a:r>
            <a:rPr lang="en-US" dirty="0" smtClean="0"/>
            <a:t>Internal</a:t>
          </a:r>
          <a:endParaRPr lang="en-US" dirty="0"/>
        </a:p>
      </dgm:t>
    </dgm:pt>
    <dgm:pt modelId="{C484FE41-8CD6-44E4-B202-B20F7E8F29B1}" type="parTrans" cxnId="{55527055-7EC5-42D9-B002-BACD9E592337}">
      <dgm:prSet/>
      <dgm:spPr/>
      <dgm:t>
        <a:bodyPr/>
        <a:lstStyle/>
        <a:p>
          <a:endParaRPr lang="en-US"/>
        </a:p>
      </dgm:t>
    </dgm:pt>
    <dgm:pt modelId="{56B5090F-FA07-4B1D-961D-C2238BE3348B}" type="sibTrans" cxnId="{55527055-7EC5-42D9-B002-BACD9E592337}">
      <dgm:prSet/>
      <dgm:spPr/>
      <dgm:t>
        <a:bodyPr/>
        <a:lstStyle/>
        <a:p>
          <a:endParaRPr lang="en-US"/>
        </a:p>
      </dgm:t>
    </dgm:pt>
    <dgm:pt modelId="{83747D1C-5C55-48DE-B2A5-D73CFC22F478}" type="pres">
      <dgm:prSet presAssocID="{00EB2E58-D208-4F2A-9D22-0B0FA26ADA7C}" presName="Name0" presStyleCnt="0">
        <dgm:presLayoutVars>
          <dgm:chMax val="7"/>
          <dgm:resizeHandles val="exact"/>
        </dgm:presLayoutVars>
      </dgm:prSet>
      <dgm:spPr/>
      <dgm:t>
        <a:bodyPr/>
        <a:lstStyle/>
        <a:p>
          <a:endParaRPr lang="en-US"/>
        </a:p>
      </dgm:t>
    </dgm:pt>
    <dgm:pt modelId="{56268130-F297-4273-8E96-3D28D4EBDAF8}" type="pres">
      <dgm:prSet presAssocID="{00EB2E58-D208-4F2A-9D22-0B0FA26ADA7C}" presName="comp1" presStyleCnt="0"/>
      <dgm:spPr/>
    </dgm:pt>
    <dgm:pt modelId="{6A600A3F-0D53-4D03-8FC4-BE9E49ECFA49}" type="pres">
      <dgm:prSet presAssocID="{00EB2E58-D208-4F2A-9D22-0B0FA26ADA7C}" presName="circle1" presStyleLbl="node1" presStyleIdx="0" presStyleCnt="2"/>
      <dgm:spPr/>
      <dgm:t>
        <a:bodyPr/>
        <a:lstStyle/>
        <a:p>
          <a:endParaRPr lang="en-US"/>
        </a:p>
      </dgm:t>
    </dgm:pt>
    <dgm:pt modelId="{B8740C5D-9DC2-4B10-BA5F-6D03915094AC}" type="pres">
      <dgm:prSet presAssocID="{00EB2E58-D208-4F2A-9D22-0B0FA26ADA7C}" presName="c1text" presStyleLbl="node1" presStyleIdx="0" presStyleCnt="2">
        <dgm:presLayoutVars>
          <dgm:bulletEnabled val="1"/>
        </dgm:presLayoutVars>
      </dgm:prSet>
      <dgm:spPr/>
      <dgm:t>
        <a:bodyPr/>
        <a:lstStyle/>
        <a:p>
          <a:endParaRPr lang="en-US"/>
        </a:p>
      </dgm:t>
    </dgm:pt>
    <dgm:pt modelId="{D22279E3-8AF7-40C5-BA51-BF2F31E7F71D}" type="pres">
      <dgm:prSet presAssocID="{00EB2E58-D208-4F2A-9D22-0B0FA26ADA7C}" presName="comp2" presStyleCnt="0"/>
      <dgm:spPr/>
    </dgm:pt>
    <dgm:pt modelId="{6FF63ECE-C79A-4D1A-BA4D-03B351308DEC}" type="pres">
      <dgm:prSet presAssocID="{00EB2E58-D208-4F2A-9D22-0B0FA26ADA7C}" presName="circle2" presStyleLbl="node1" presStyleIdx="1" presStyleCnt="2"/>
      <dgm:spPr/>
      <dgm:t>
        <a:bodyPr/>
        <a:lstStyle/>
        <a:p>
          <a:endParaRPr lang="en-US"/>
        </a:p>
      </dgm:t>
    </dgm:pt>
    <dgm:pt modelId="{82AA072C-C0C2-4C19-8CFB-3E67692F7C7C}" type="pres">
      <dgm:prSet presAssocID="{00EB2E58-D208-4F2A-9D22-0B0FA26ADA7C}" presName="c2text" presStyleLbl="node1" presStyleIdx="1" presStyleCnt="2">
        <dgm:presLayoutVars>
          <dgm:bulletEnabled val="1"/>
        </dgm:presLayoutVars>
      </dgm:prSet>
      <dgm:spPr/>
      <dgm:t>
        <a:bodyPr/>
        <a:lstStyle/>
        <a:p>
          <a:endParaRPr lang="en-US"/>
        </a:p>
      </dgm:t>
    </dgm:pt>
  </dgm:ptLst>
  <dgm:cxnLst>
    <dgm:cxn modelId="{55527055-7EC5-42D9-B002-BACD9E592337}" srcId="{00EB2E58-D208-4F2A-9D22-0B0FA26ADA7C}" destId="{C299DDE9-0957-4EA8-A0A3-A64154EA5D5B}" srcOrd="1" destOrd="0" parTransId="{C484FE41-8CD6-44E4-B202-B20F7E8F29B1}" sibTransId="{56B5090F-FA07-4B1D-961D-C2238BE3348B}"/>
    <dgm:cxn modelId="{3F14E9A1-28E1-4484-B0D8-07AE9F6E1BB9}" type="presOf" srcId="{C299DDE9-0957-4EA8-A0A3-A64154EA5D5B}" destId="{6FF63ECE-C79A-4D1A-BA4D-03B351308DEC}" srcOrd="0" destOrd="0" presId="urn:microsoft.com/office/officeart/2005/8/layout/venn2"/>
    <dgm:cxn modelId="{702C64DA-FE6E-42FA-8E2F-97132229BC02}" type="presOf" srcId="{00EB2E58-D208-4F2A-9D22-0B0FA26ADA7C}" destId="{83747D1C-5C55-48DE-B2A5-D73CFC22F478}" srcOrd="0" destOrd="0" presId="urn:microsoft.com/office/officeart/2005/8/layout/venn2"/>
    <dgm:cxn modelId="{6CCF298E-3A8D-4D72-B42D-99C22FFE50BE}" type="presOf" srcId="{C299DDE9-0957-4EA8-A0A3-A64154EA5D5B}" destId="{82AA072C-C0C2-4C19-8CFB-3E67692F7C7C}" srcOrd="1" destOrd="0" presId="urn:microsoft.com/office/officeart/2005/8/layout/venn2"/>
    <dgm:cxn modelId="{76809A42-74BE-4A50-A005-D6BF55AA3F04}" srcId="{00EB2E58-D208-4F2A-9D22-0B0FA26ADA7C}" destId="{F5F589ED-C0BD-4072-AFD9-CA8BBAD1CF00}" srcOrd="0" destOrd="0" parTransId="{E2CBDE45-AB69-43B8-9549-E8FFDE7AD159}" sibTransId="{10409DF5-3F87-4DE7-81A7-0EEAAC812CD5}"/>
    <dgm:cxn modelId="{4443CDE3-E7B6-46DF-85C3-A183E2D2ABC0}" type="presOf" srcId="{F5F589ED-C0BD-4072-AFD9-CA8BBAD1CF00}" destId="{6A600A3F-0D53-4D03-8FC4-BE9E49ECFA49}" srcOrd="0" destOrd="0" presId="urn:microsoft.com/office/officeart/2005/8/layout/venn2"/>
    <dgm:cxn modelId="{7B3F6C9D-AB23-4237-91E3-832362EB002C}" type="presOf" srcId="{F5F589ED-C0BD-4072-AFD9-CA8BBAD1CF00}" destId="{B8740C5D-9DC2-4B10-BA5F-6D03915094AC}" srcOrd="1" destOrd="0" presId="urn:microsoft.com/office/officeart/2005/8/layout/venn2"/>
    <dgm:cxn modelId="{CE2F0F78-D269-49F1-AA1D-5E99CB4070D2}" type="presParOf" srcId="{83747D1C-5C55-48DE-B2A5-D73CFC22F478}" destId="{56268130-F297-4273-8E96-3D28D4EBDAF8}" srcOrd="0" destOrd="0" presId="urn:microsoft.com/office/officeart/2005/8/layout/venn2"/>
    <dgm:cxn modelId="{C1AC9B0E-EE41-4805-B741-A8E00297F7BD}" type="presParOf" srcId="{56268130-F297-4273-8E96-3D28D4EBDAF8}" destId="{6A600A3F-0D53-4D03-8FC4-BE9E49ECFA49}" srcOrd="0" destOrd="0" presId="urn:microsoft.com/office/officeart/2005/8/layout/venn2"/>
    <dgm:cxn modelId="{34C1DF40-E010-4C7B-89FF-F22CF27432AF}" type="presParOf" srcId="{56268130-F297-4273-8E96-3D28D4EBDAF8}" destId="{B8740C5D-9DC2-4B10-BA5F-6D03915094AC}" srcOrd="1" destOrd="0" presId="urn:microsoft.com/office/officeart/2005/8/layout/venn2"/>
    <dgm:cxn modelId="{015A91E7-74A2-46C4-B4B2-152644879730}" type="presParOf" srcId="{83747D1C-5C55-48DE-B2A5-D73CFC22F478}" destId="{D22279E3-8AF7-40C5-BA51-BF2F31E7F71D}" srcOrd="1" destOrd="0" presId="urn:microsoft.com/office/officeart/2005/8/layout/venn2"/>
    <dgm:cxn modelId="{B6E30CF8-4270-49E4-AAF3-A953511EEE40}" type="presParOf" srcId="{D22279E3-8AF7-40C5-BA51-BF2F31E7F71D}" destId="{6FF63ECE-C79A-4D1A-BA4D-03B351308DEC}" srcOrd="0" destOrd="0" presId="urn:microsoft.com/office/officeart/2005/8/layout/venn2"/>
    <dgm:cxn modelId="{D5EE4E21-881D-4A5C-A86E-EA69DF59C0C6}" type="presParOf" srcId="{D22279E3-8AF7-40C5-BA51-BF2F31E7F71D}" destId="{82AA072C-C0C2-4C19-8CFB-3E67692F7C7C}"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742AFB-6082-4977-9F23-49FE47E4210A}" type="doc">
      <dgm:prSet loTypeId="urn:microsoft.com/office/officeart/2005/8/layout/rings+Icon" loCatId="relationship" qsTypeId="urn:microsoft.com/office/officeart/2005/8/quickstyle/simple1" qsCatId="simple" csTypeId="urn:microsoft.com/office/officeart/2005/8/colors/accent3_2" csCatId="accent3" phldr="1"/>
      <dgm:spPr/>
    </dgm:pt>
    <dgm:pt modelId="{E0610CAA-0874-4516-AAEF-6E037DBBF00C}">
      <dgm:prSet phldrT="[Text]" custT="1"/>
      <dgm:spPr/>
      <dgm:t>
        <a:bodyPr/>
        <a:lstStyle/>
        <a:p>
          <a:r>
            <a:rPr lang="en-US" sz="2200" dirty="0" smtClean="0"/>
            <a:t>Cognitive</a:t>
          </a:r>
          <a:endParaRPr lang="en-US" sz="2200" dirty="0"/>
        </a:p>
      </dgm:t>
    </dgm:pt>
    <dgm:pt modelId="{ACB7017E-8D57-4AE6-81B9-1226AC4DC7F0}" type="parTrans" cxnId="{4DD069C1-F57D-4C0E-B498-B975CC97A772}">
      <dgm:prSet/>
      <dgm:spPr/>
      <dgm:t>
        <a:bodyPr/>
        <a:lstStyle/>
        <a:p>
          <a:endParaRPr lang="en-US"/>
        </a:p>
      </dgm:t>
    </dgm:pt>
    <dgm:pt modelId="{6F642FE9-307B-4183-B8EA-65F8F3A7D4B4}" type="sibTrans" cxnId="{4DD069C1-F57D-4C0E-B498-B975CC97A772}">
      <dgm:prSet/>
      <dgm:spPr/>
      <dgm:t>
        <a:bodyPr/>
        <a:lstStyle/>
        <a:p>
          <a:endParaRPr lang="en-US"/>
        </a:p>
      </dgm:t>
    </dgm:pt>
    <dgm:pt modelId="{BDA6FA31-3DB2-488E-9AA4-5F5C44998364}">
      <dgm:prSet phldrT="[Text]" custT="1"/>
      <dgm:spPr/>
      <dgm:t>
        <a:bodyPr/>
        <a:lstStyle/>
        <a:p>
          <a:r>
            <a:rPr lang="en-US" sz="2200" dirty="0" smtClean="0"/>
            <a:t>Physical</a:t>
          </a:r>
          <a:endParaRPr lang="en-US" sz="2200" dirty="0"/>
        </a:p>
      </dgm:t>
    </dgm:pt>
    <dgm:pt modelId="{C46BEFB9-3C92-415C-B5CB-5E9B25739DDB}" type="parTrans" cxnId="{490071CF-41F0-42DB-BECD-5415B8FF8250}">
      <dgm:prSet/>
      <dgm:spPr/>
      <dgm:t>
        <a:bodyPr/>
        <a:lstStyle/>
        <a:p>
          <a:endParaRPr lang="en-US"/>
        </a:p>
      </dgm:t>
    </dgm:pt>
    <dgm:pt modelId="{EBC08C88-5306-4C99-89C6-B58A88B17BD5}" type="sibTrans" cxnId="{490071CF-41F0-42DB-BECD-5415B8FF8250}">
      <dgm:prSet/>
      <dgm:spPr/>
      <dgm:t>
        <a:bodyPr/>
        <a:lstStyle/>
        <a:p>
          <a:endParaRPr lang="en-US"/>
        </a:p>
      </dgm:t>
    </dgm:pt>
    <dgm:pt modelId="{5F96E3E0-2CFA-449C-952A-8101E733655F}">
      <dgm:prSet phldrT="[Text]" custT="1"/>
      <dgm:spPr/>
      <dgm:t>
        <a:bodyPr/>
        <a:lstStyle/>
        <a:p>
          <a:r>
            <a:rPr lang="en-US" sz="2200" dirty="0" smtClean="0"/>
            <a:t>Emotional</a:t>
          </a:r>
          <a:endParaRPr lang="en-US" sz="2200" dirty="0"/>
        </a:p>
      </dgm:t>
    </dgm:pt>
    <dgm:pt modelId="{2AD9122B-55C1-4BD0-AB7F-25DAB50AD193}" type="parTrans" cxnId="{15F1AE97-E910-44E4-96B3-DBC325879A76}">
      <dgm:prSet/>
      <dgm:spPr/>
      <dgm:t>
        <a:bodyPr/>
        <a:lstStyle/>
        <a:p>
          <a:endParaRPr lang="en-US"/>
        </a:p>
      </dgm:t>
    </dgm:pt>
    <dgm:pt modelId="{B0348B70-4671-43AA-BEF9-A87922163C59}" type="sibTrans" cxnId="{15F1AE97-E910-44E4-96B3-DBC325879A76}">
      <dgm:prSet/>
      <dgm:spPr/>
      <dgm:t>
        <a:bodyPr/>
        <a:lstStyle/>
        <a:p>
          <a:endParaRPr lang="en-US"/>
        </a:p>
      </dgm:t>
    </dgm:pt>
    <dgm:pt modelId="{3BDD55C9-E19C-4EA6-AF00-1368B9B888E8}">
      <dgm:prSet custT="1"/>
      <dgm:spPr/>
      <dgm:t>
        <a:bodyPr/>
        <a:lstStyle/>
        <a:p>
          <a:r>
            <a:rPr lang="en-US" sz="2200" dirty="0" smtClean="0"/>
            <a:t>Behavioral</a:t>
          </a:r>
          <a:endParaRPr lang="en-US" sz="2200" dirty="0"/>
        </a:p>
      </dgm:t>
    </dgm:pt>
    <dgm:pt modelId="{7A204395-11E0-4D9D-A4E1-6A3D27E19B45}" type="parTrans" cxnId="{F8F218E0-E16A-48A2-A3FF-0F0CC96FBDAE}">
      <dgm:prSet/>
      <dgm:spPr/>
      <dgm:t>
        <a:bodyPr/>
        <a:lstStyle/>
        <a:p>
          <a:endParaRPr lang="en-US"/>
        </a:p>
      </dgm:t>
    </dgm:pt>
    <dgm:pt modelId="{BC6BA0FC-79D0-4F01-888B-82A0A4A05F4C}" type="sibTrans" cxnId="{F8F218E0-E16A-48A2-A3FF-0F0CC96FBDAE}">
      <dgm:prSet/>
      <dgm:spPr/>
      <dgm:t>
        <a:bodyPr/>
        <a:lstStyle/>
        <a:p>
          <a:endParaRPr lang="en-US"/>
        </a:p>
      </dgm:t>
    </dgm:pt>
    <dgm:pt modelId="{BDB450E8-B92D-4DD5-8297-7A34D28A7C4C}">
      <dgm:prSet phldrT="[Text]" custT="1"/>
      <dgm:spPr/>
      <dgm:t>
        <a:bodyPr/>
        <a:lstStyle/>
        <a:p>
          <a:r>
            <a:rPr lang="en-US" sz="2200" dirty="0" smtClean="0"/>
            <a:t>Spiritual/ philosophical</a:t>
          </a:r>
          <a:endParaRPr lang="en-US" sz="2200" dirty="0"/>
        </a:p>
      </dgm:t>
    </dgm:pt>
    <dgm:pt modelId="{3455C307-A434-4379-9E24-591A30D7EC47}" type="parTrans" cxnId="{9EC13F7E-7780-4D69-8638-84C527B525ED}">
      <dgm:prSet/>
      <dgm:spPr/>
      <dgm:t>
        <a:bodyPr/>
        <a:lstStyle/>
        <a:p>
          <a:endParaRPr lang="en-US"/>
        </a:p>
      </dgm:t>
    </dgm:pt>
    <dgm:pt modelId="{CA0EF8EF-E461-4D08-B47D-5A6D668A2FBB}" type="sibTrans" cxnId="{9EC13F7E-7780-4D69-8638-84C527B525ED}">
      <dgm:prSet/>
      <dgm:spPr/>
      <dgm:t>
        <a:bodyPr/>
        <a:lstStyle/>
        <a:p>
          <a:endParaRPr lang="en-US"/>
        </a:p>
      </dgm:t>
    </dgm:pt>
    <dgm:pt modelId="{25C063A1-0597-4B1F-8BF7-62D4437BBF5F}" type="pres">
      <dgm:prSet presAssocID="{F5742AFB-6082-4977-9F23-49FE47E4210A}" presName="Name0" presStyleCnt="0">
        <dgm:presLayoutVars>
          <dgm:chMax val="7"/>
          <dgm:dir/>
          <dgm:resizeHandles val="exact"/>
        </dgm:presLayoutVars>
      </dgm:prSet>
      <dgm:spPr/>
    </dgm:pt>
    <dgm:pt modelId="{5CC5F3A8-EFE9-43F5-AE32-D1C250668F90}" type="pres">
      <dgm:prSet presAssocID="{F5742AFB-6082-4977-9F23-49FE47E4210A}" presName="ellipse1" presStyleLbl="vennNode1" presStyleIdx="0" presStyleCnt="5" custLinFactNeighborX="33800" custLinFactNeighborY="21089">
        <dgm:presLayoutVars>
          <dgm:bulletEnabled val="1"/>
        </dgm:presLayoutVars>
      </dgm:prSet>
      <dgm:spPr/>
      <dgm:t>
        <a:bodyPr/>
        <a:lstStyle/>
        <a:p>
          <a:endParaRPr lang="en-US"/>
        </a:p>
      </dgm:t>
    </dgm:pt>
    <dgm:pt modelId="{683F7C99-D337-4BE1-AF67-F1331057F5F3}" type="pres">
      <dgm:prSet presAssocID="{F5742AFB-6082-4977-9F23-49FE47E4210A}" presName="ellipse2" presStyleLbl="vennNode1" presStyleIdx="1" presStyleCnt="5" custLinFactNeighborX="7709" custLinFactNeighborY="26861">
        <dgm:presLayoutVars>
          <dgm:bulletEnabled val="1"/>
        </dgm:presLayoutVars>
      </dgm:prSet>
      <dgm:spPr/>
      <dgm:t>
        <a:bodyPr/>
        <a:lstStyle/>
        <a:p>
          <a:endParaRPr lang="en-US"/>
        </a:p>
      </dgm:t>
    </dgm:pt>
    <dgm:pt modelId="{7741006A-3ED7-4B58-9E83-6E4D3BEDB640}" type="pres">
      <dgm:prSet presAssocID="{F5742AFB-6082-4977-9F23-49FE47E4210A}" presName="ellipse3" presStyleLbl="vennNode1" presStyleIdx="2" presStyleCnt="5" custLinFactNeighborX="2121" custLinFactNeighborY="-13428">
        <dgm:presLayoutVars>
          <dgm:bulletEnabled val="1"/>
        </dgm:presLayoutVars>
      </dgm:prSet>
      <dgm:spPr/>
      <dgm:t>
        <a:bodyPr/>
        <a:lstStyle/>
        <a:p>
          <a:endParaRPr lang="en-US"/>
        </a:p>
      </dgm:t>
    </dgm:pt>
    <dgm:pt modelId="{281D83E7-B6F3-46EB-B0D3-0FE49F964A9B}" type="pres">
      <dgm:prSet presAssocID="{F5742AFB-6082-4977-9F23-49FE47E4210A}" presName="ellipse4" presStyleLbl="vennNode1" presStyleIdx="3" presStyleCnt="5" custLinFactNeighborX="-9405" custLinFactNeighborY="29592">
        <dgm:presLayoutVars>
          <dgm:bulletEnabled val="1"/>
        </dgm:presLayoutVars>
      </dgm:prSet>
      <dgm:spPr/>
      <dgm:t>
        <a:bodyPr/>
        <a:lstStyle/>
        <a:p>
          <a:endParaRPr lang="en-US"/>
        </a:p>
      </dgm:t>
    </dgm:pt>
    <dgm:pt modelId="{C7C625C8-DE37-4760-87E8-FFA1F8B9074B}" type="pres">
      <dgm:prSet presAssocID="{F5742AFB-6082-4977-9F23-49FE47E4210A}" presName="ellipse5" presStyleLbl="vennNode1" presStyleIdx="4" presStyleCnt="5" custLinFactNeighborX="-35579" custLinFactNeighborY="21951">
        <dgm:presLayoutVars>
          <dgm:bulletEnabled val="1"/>
        </dgm:presLayoutVars>
      </dgm:prSet>
      <dgm:spPr/>
      <dgm:t>
        <a:bodyPr/>
        <a:lstStyle/>
        <a:p>
          <a:endParaRPr lang="en-US"/>
        </a:p>
      </dgm:t>
    </dgm:pt>
  </dgm:ptLst>
  <dgm:cxnLst>
    <dgm:cxn modelId="{D4E006F9-23CA-42DD-9DD3-51AC1B4BABF0}" type="presOf" srcId="{5F96E3E0-2CFA-449C-952A-8101E733655F}" destId="{281D83E7-B6F3-46EB-B0D3-0FE49F964A9B}" srcOrd="0" destOrd="0" presId="urn:microsoft.com/office/officeart/2005/8/layout/rings+Icon"/>
    <dgm:cxn modelId="{9A24E8FF-99A2-4FD6-B680-8EB2037FEC88}" type="presOf" srcId="{3BDD55C9-E19C-4EA6-AF00-1368B9B888E8}" destId="{7741006A-3ED7-4B58-9E83-6E4D3BEDB640}" srcOrd="0" destOrd="0" presId="urn:microsoft.com/office/officeart/2005/8/layout/rings+Icon"/>
    <dgm:cxn modelId="{15F1AE97-E910-44E4-96B3-DBC325879A76}" srcId="{F5742AFB-6082-4977-9F23-49FE47E4210A}" destId="{5F96E3E0-2CFA-449C-952A-8101E733655F}" srcOrd="3" destOrd="0" parTransId="{2AD9122B-55C1-4BD0-AB7F-25DAB50AD193}" sibTransId="{B0348B70-4671-43AA-BEF9-A87922163C59}"/>
    <dgm:cxn modelId="{5C322CB9-A4C7-4877-94F2-FDDE6F84EF31}" type="presOf" srcId="{F5742AFB-6082-4977-9F23-49FE47E4210A}" destId="{25C063A1-0597-4B1F-8BF7-62D4437BBF5F}" srcOrd="0" destOrd="0" presId="urn:microsoft.com/office/officeart/2005/8/layout/rings+Icon"/>
    <dgm:cxn modelId="{C69B7CA3-9BD8-4734-8386-C4952074C41A}" type="presOf" srcId="{E0610CAA-0874-4516-AAEF-6E037DBBF00C}" destId="{5CC5F3A8-EFE9-43F5-AE32-D1C250668F90}" srcOrd="0" destOrd="0" presId="urn:microsoft.com/office/officeart/2005/8/layout/rings+Icon"/>
    <dgm:cxn modelId="{490071CF-41F0-42DB-BECD-5415B8FF8250}" srcId="{F5742AFB-6082-4977-9F23-49FE47E4210A}" destId="{BDA6FA31-3DB2-488E-9AA4-5F5C44998364}" srcOrd="1" destOrd="0" parTransId="{C46BEFB9-3C92-415C-B5CB-5E9B25739DDB}" sibTransId="{EBC08C88-5306-4C99-89C6-B58A88B17BD5}"/>
    <dgm:cxn modelId="{551F1AAA-86F9-433E-B1B6-9B8237C7F3A6}" type="presOf" srcId="{BDB450E8-B92D-4DD5-8297-7A34D28A7C4C}" destId="{C7C625C8-DE37-4760-87E8-FFA1F8B9074B}" srcOrd="0" destOrd="0" presId="urn:microsoft.com/office/officeart/2005/8/layout/rings+Icon"/>
    <dgm:cxn modelId="{58708858-0ED4-4BC6-9E8E-555D6FF364F3}" type="presOf" srcId="{BDA6FA31-3DB2-488E-9AA4-5F5C44998364}" destId="{683F7C99-D337-4BE1-AF67-F1331057F5F3}" srcOrd="0" destOrd="0" presId="urn:microsoft.com/office/officeart/2005/8/layout/rings+Icon"/>
    <dgm:cxn modelId="{9EC13F7E-7780-4D69-8638-84C527B525ED}" srcId="{F5742AFB-6082-4977-9F23-49FE47E4210A}" destId="{BDB450E8-B92D-4DD5-8297-7A34D28A7C4C}" srcOrd="4" destOrd="0" parTransId="{3455C307-A434-4379-9E24-591A30D7EC47}" sibTransId="{CA0EF8EF-E461-4D08-B47D-5A6D668A2FBB}"/>
    <dgm:cxn modelId="{F8F218E0-E16A-48A2-A3FF-0F0CC96FBDAE}" srcId="{F5742AFB-6082-4977-9F23-49FE47E4210A}" destId="{3BDD55C9-E19C-4EA6-AF00-1368B9B888E8}" srcOrd="2" destOrd="0" parTransId="{7A204395-11E0-4D9D-A4E1-6A3D27E19B45}" sibTransId="{BC6BA0FC-79D0-4F01-888B-82A0A4A05F4C}"/>
    <dgm:cxn modelId="{4DD069C1-F57D-4C0E-B498-B975CC97A772}" srcId="{F5742AFB-6082-4977-9F23-49FE47E4210A}" destId="{E0610CAA-0874-4516-AAEF-6E037DBBF00C}" srcOrd="0" destOrd="0" parTransId="{ACB7017E-8D57-4AE6-81B9-1226AC4DC7F0}" sibTransId="{6F642FE9-307B-4183-B8EA-65F8F3A7D4B4}"/>
    <dgm:cxn modelId="{769F4432-3769-4F86-BE1E-C9495287D284}" type="presParOf" srcId="{25C063A1-0597-4B1F-8BF7-62D4437BBF5F}" destId="{5CC5F3A8-EFE9-43F5-AE32-D1C250668F90}" srcOrd="0" destOrd="0" presId="urn:microsoft.com/office/officeart/2005/8/layout/rings+Icon"/>
    <dgm:cxn modelId="{ABC7A591-D8CD-4ED1-922D-4B184F0A69AF}" type="presParOf" srcId="{25C063A1-0597-4B1F-8BF7-62D4437BBF5F}" destId="{683F7C99-D337-4BE1-AF67-F1331057F5F3}" srcOrd="1" destOrd="0" presId="urn:microsoft.com/office/officeart/2005/8/layout/rings+Icon"/>
    <dgm:cxn modelId="{9B1F85B7-871D-42B7-A31E-49B56EF315B0}" type="presParOf" srcId="{25C063A1-0597-4B1F-8BF7-62D4437BBF5F}" destId="{7741006A-3ED7-4B58-9E83-6E4D3BEDB640}" srcOrd="2" destOrd="0" presId="urn:microsoft.com/office/officeart/2005/8/layout/rings+Icon"/>
    <dgm:cxn modelId="{88BF1DF3-02B8-47A7-B359-F341B01B7ED9}" type="presParOf" srcId="{25C063A1-0597-4B1F-8BF7-62D4437BBF5F}" destId="{281D83E7-B6F3-46EB-B0D3-0FE49F964A9B}" srcOrd="3" destOrd="0" presId="urn:microsoft.com/office/officeart/2005/8/layout/rings+Icon"/>
    <dgm:cxn modelId="{5248F8F2-BE6E-4CD8-8C8B-1C17E522235E}" type="presParOf" srcId="{25C063A1-0597-4B1F-8BF7-62D4437BBF5F}" destId="{C7C625C8-DE37-4760-87E8-FFA1F8B9074B}" srcOrd="4" destOrd="0" presId="urn:microsoft.com/office/officeart/2005/8/layout/rings+Icon"/>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600A3F-0D53-4D03-8FC4-BE9E49ECFA49}">
      <dsp:nvSpPr>
        <dsp:cNvPr id="0" name=""/>
        <dsp:cNvSpPr/>
      </dsp:nvSpPr>
      <dsp:spPr>
        <a:xfrm>
          <a:off x="972009" y="0"/>
          <a:ext cx="4597292" cy="4597292"/>
        </a:xfrm>
        <a:prstGeom prst="ellipse">
          <a:avLst/>
        </a:prstGeom>
        <a:solidFill>
          <a:schemeClr val="accent3">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External</a:t>
          </a:r>
          <a:endParaRPr lang="en-US" sz="2800" kern="1200" dirty="0"/>
        </a:p>
      </dsp:txBody>
      <dsp:txXfrm>
        <a:off x="2063866" y="344796"/>
        <a:ext cx="2413578" cy="781539"/>
      </dsp:txXfrm>
    </dsp:sp>
    <dsp:sp modelId="{6FF63ECE-C79A-4D1A-BA4D-03B351308DEC}">
      <dsp:nvSpPr>
        <dsp:cNvPr id="0" name=""/>
        <dsp:cNvSpPr/>
      </dsp:nvSpPr>
      <dsp:spPr>
        <a:xfrm>
          <a:off x="1546670" y="1149322"/>
          <a:ext cx="3447969" cy="3447969"/>
        </a:xfrm>
        <a:prstGeom prst="ellipse">
          <a:avLst/>
        </a:prstGeom>
        <a:solidFill>
          <a:schemeClr val="accent3">
            <a:shade val="50000"/>
            <a:hueOff val="573708"/>
            <a:satOff val="-55336"/>
            <a:lumOff val="531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Internal</a:t>
          </a:r>
          <a:endParaRPr lang="en-US" sz="2800" kern="1200" dirty="0"/>
        </a:p>
      </dsp:txBody>
      <dsp:txXfrm>
        <a:off x="2051614" y="2011315"/>
        <a:ext cx="2438082" cy="17239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C5F3A8-EFE9-43F5-AE32-D1C250668F90}">
      <dsp:nvSpPr>
        <dsp:cNvPr id="0" name=""/>
        <dsp:cNvSpPr/>
      </dsp:nvSpPr>
      <dsp:spPr>
        <a:xfrm>
          <a:off x="847888" y="1245435"/>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Cognitive</a:t>
          </a:r>
          <a:endParaRPr lang="en-US" sz="2200" kern="1200" dirty="0"/>
        </a:p>
      </dsp:txBody>
      <dsp:txXfrm>
        <a:off x="847888" y="1245435"/>
        <a:ext cx="2508545" cy="2508540"/>
      </dsp:txXfrm>
    </dsp:sp>
    <dsp:sp modelId="{683F7C99-D337-4BE1-AF67-F1331057F5F3}">
      <dsp:nvSpPr>
        <dsp:cNvPr id="0" name=""/>
        <dsp:cNvSpPr/>
      </dsp:nvSpPr>
      <dsp:spPr>
        <a:xfrm>
          <a:off x="1483317" y="3063285"/>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Physical</a:t>
          </a:r>
          <a:endParaRPr lang="en-US" sz="2200" kern="1200" dirty="0"/>
        </a:p>
      </dsp:txBody>
      <dsp:txXfrm>
        <a:off x="1483317" y="3063285"/>
        <a:ext cx="2508545" cy="2508540"/>
      </dsp:txXfrm>
    </dsp:sp>
    <dsp:sp modelId="{7741006A-3ED7-4B58-9E83-6E4D3BEDB640}">
      <dsp:nvSpPr>
        <dsp:cNvPr id="0" name=""/>
        <dsp:cNvSpPr/>
      </dsp:nvSpPr>
      <dsp:spPr>
        <a:xfrm>
          <a:off x="2633841" y="379562"/>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Behavioral</a:t>
          </a:r>
          <a:endParaRPr lang="en-US" sz="2200" kern="1200" dirty="0"/>
        </a:p>
      </dsp:txBody>
      <dsp:txXfrm>
        <a:off x="2633841" y="379562"/>
        <a:ext cx="2508545" cy="2508540"/>
      </dsp:txXfrm>
    </dsp:sp>
    <dsp:sp modelId="{281D83E7-B6F3-46EB-B0D3-0FE49F964A9B}">
      <dsp:nvSpPr>
        <dsp:cNvPr id="0" name=""/>
        <dsp:cNvSpPr/>
      </dsp:nvSpPr>
      <dsp:spPr>
        <a:xfrm>
          <a:off x="3634640" y="3105875"/>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Emotional</a:t>
          </a:r>
          <a:endParaRPr lang="en-US" sz="2200" kern="1200" dirty="0"/>
        </a:p>
      </dsp:txBody>
      <dsp:txXfrm>
        <a:off x="3634640" y="3105875"/>
        <a:ext cx="2508545" cy="2508540"/>
      </dsp:txXfrm>
    </dsp:sp>
    <dsp:sp modelId="{C7C625C8-DE37-4760-87E8-FFA1F8B9074B}">
      <dsp:nvSpPr>
        <dsp:cNvPr id="0" name=""/>
        <dsp:cNvSpPr/>
      </dsp:nvSpPr>
      <dsp:spPr>
        <a:xfrm>
          <a:off x="4267987" y="1267059"/>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Spiritual/ philosophical</a:t>
          </a:r>
          <a:endParaRPr lang="en-US" sz="2200" kern="1200" dirty="0"/>
        </a:p>
      </dsp:txBody>
      <dsp:txXfrm>
        <a:off x="4267987" y="1267059"/>
        <a:ext cx="2508545" cy="250854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04/24/2017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en-US"/>
          </a:p>
        </p:txBody>
      </p:sp>
    </p:spTree>
    <p:extLst>
      <p:ext uri="{BB962C8B-B14F-4D97-AF65-F5344CB8AC3E}">
        <p14:creationId xmlns:p14="http://schemas.microsoft.com/office/powerpoint/2010/main" xmlns=""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a:t>
            </a:r>
            <a:r>
              <a:rPr lang="en-US" b="1" baseline="0" dirty="0" smtClean="0"/>
              <a:t> Handout 19.2 Stress Source Map**</a:t>
            </a:r>
            <a:endParaRPr lang="en-US" b="1" dirty="0" smtClean="0"/>
          </a:p>
          <a:p>
            <a:endParaRPr lang="en-US" dirty="0" smtClean="0"/>
          </a:p>
          <a:p>
            <a:r>
              <a:rPr lang="en-US" dirty="0" smtClean="0"/>
              <a:t>Now </a:t>
            </a:r>
            <a:r>
              <a:rPr lang="en-US" dirty="0" smtClean="0"/>
              <a:t>let’s do an activity to better understand</a:t>
            </a:r>
            <a:r>
              <a:rPr lang="en-US" baseline="0" dirty="0" smtClean="0"/>
              <a:t> our own sources of stress. I am going to hand each of you a stress source map. Using the handout of common stressors as a guide, take a few minutes to write down the sources of stress in your life. After a few minutes, we’ll come back together as a group to discuss. For those who are comfortable sharing, what do you see as the biggest stressors in your work?</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en-US"/>
          </a:p>
        </p:txBody>
      </p:sp>
    </p:spTree>
    <p:extLst>
      <p:ext uri="{BB962C8B-B14F-4D97-AF65-F5344CB8AC3E}">
        <p14:creationId xmlns:p14="http://schemas.microsoft.com/office/powerpoint/2010/main" xmlns="" val="3578017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identified earlier</a:t>
            </a:r>
            <a:r>
              <a:rPr lang="en-US" baseline="0" dirty="0" smtClean="0"/>
              <a:t> today that a third form of traumatic stress is vicarious trauma, also called secondary trauma or indirect traumatization. While not common, v</a:t>
            </a:r>
            <a:r>
              <a:rPr lang="en-US" dirty="0" smtClean="0"/>
              <a:t>icarious trauma is a risk</a:t>
            </a:r>
            <a:r>
              <a:rPr lang="en-US" baseline="0" dirty="0" smtClean="0"/>
              <a:t> of humanitarian work as we work closely with individuals who have been through traumatic experiences, and this may be particularly true when working with survivors of GBV. </a:t>
            </a:r>
          </a:p>
          <a:p>
            <a:endParaRPr lang="en-US" baseline="0" dirty="0" smtClean="0"/>
          </a:p>
          <a:p>
            <a:r>
              <a:rPr lang="en-US" baseline="0" dirty="0" smtClean="0"/>
              <a:t>It is important to know that vicarious trauma is a process – it does not happen after one encounter. Rather, it occurs when you begin to identify with your clients in a way that changes your thoughts, feelings, and behaviors that parallel those of the person who experienced the traumatic experience. </a:t>
            </a:r>
            <a:endParaRPr lang="en-US" baseline="0" dirty="0" smtClean="0"/>
          </a:p>
          <a:p>
            <a:endParaRPr lang="en-US" baseline="0" dirty="0" smtClean="0"/>
          </a:p>
          <a:p>
            <a:r>
              <a:rPr lang="en-US" sz="1200" dirty="0" smtClean="0"/>
              <a:t>Adapted from </a:t>
            </a:r>
            <a:r>
              <a:rPr lang="en-US" sz="1200" dirty="0" err="1" smtClean="0"/>
              <a:t>Headington</a:t>
            </a:r>
            <a:r>
              <a:rPr lang="en-US" sz="1200" dirty="0" smtClean="0"/>
              <a:t> Institute, 2008; </a:t>
            </a:r>
            <a:r>
              <a:rPr lang="en-US" sz="1200" dirty="0" err="1" smtClean="0"/>
              <a:t>Admira</a:t>
            </a:r>
            <a:r>
              <a:rPr lang="en-US" sz="1200" dirty="0" smtClean="0"/>
              <a:t> Foundation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en-US"/>
          </a:p>
        </p:txBody>
      </p:sp>
    </p:spTree>
    <p:extLst>
      <p:ext uri="{BB962C8B-B14F-4D97-AF65-F5344CB8AC3E}">
        <p14:creationId xmlns:p14="http://schemas.microsoft.com/office/powerpoint/2010/main" xmlns="" val="3654141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the break we explored the types of traumatic stress and their signs. When discussing cumulative stress, we noted that a possible result of cumulative</a:t>
            </a:r>
            <a:r>
              <a:rPr lang="en-US" baseline="0" dirty="0" smtClean="0"/>
              <a:t> stress is burnout, which we will discuss more here.  Burnout is a type of cumulative stress reaction that occurs over time after prolonged exposure to occupational stressors. When we are regularly exposed to demanding situations with inadequate support, over time we may no longer have the resources to be able to deal with the stress. This can result in burnout. Let’s take a look at the signs of burnout.</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en-US"/>
          </a:p>
        </p:txBody>
      </p:sp>
    </p:spTree>
    <p:extLst>
      <p:ext uri="{BB962C8B-B14F-4D97-AF65-F5344CB8AC3E}">
        <p14:creationId xmlns:p14="http://schemas.microsoft.com/office/powerpoint/2010/main" xmlns="" val="2246993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a:t>
            </a:r>
            <a:r>
              <a:rPr lang="en-US" dirty="0" smtClean="0"/>
              <a:t>that we know</a:t>
            </a:r>
            <a:r>
              <a:rPr lang="en-US" baseline="0" dirty="0" smtClean="0"/>
              <a:t> the types of traumatic stress, let talk about the signs. The signs of stress may manifest in different areas of our lives, including</a:t>
            </a:r>
            <a:r>
              <a:rPr lang="en-US" dirty="0" smtClean="0"/>
              <a:t> physical, cognitive (involving the way we think), emotional, behavioral, or spiritual/philosophical.</a:t>
            </a:r>
            <a:r>
              <a:rPr lang="en-US" baseline="0" dirty="0" smtClean="0"/>
              <a:t> The signs of stress may also appear immediately, or may be delayed. And for each person, the way stress manifests may be very different. That is why we are going to look at the signs of stress more generally. While some reactions may be more common, because everyone experiences stress differently, it is important to have a broad understanding of what the signs might be.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en-US"/>
          </a:p>
        </p:txBody>
      </p:sp>
    </p:spTree>
    <p:extLst>
      <p:ext uri="{BB962C8B-B14F-4D97-AF65-F5344CB8AC3E}">
        <p14:creationId xmlns:p14="http://schemas.microsoft.com/office/powerpoint/2010/main" xmlns="" val="22783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few minutes</a:t>
            </a:r>
            <a:r>
              <a:rPr lang="en-US" baseline="0" dirty="0" smtClean="0"/>
              <a:t> to start identifying signs of stress. Count off one through five. All the 1’s, meet up together, then the 2’s, and so on. I am going to assign each group one of the five areas we just looked at on the previous slide for how we might see signs of stress &amp; trauma – physical, emotional, cognitive, behavioral, and spiritual. Take a few minutes to discuss what the signs of stress might be for your assigned area. Remember to think about what reactions you think you might see for someone experiencing cumulative stress and critical incident stress, keeping in mind that these signs may overlap.</a:t>
            </a:r>
          </a:p>
          <a:p>
            <a:endParaRPr lang="en-US" baseline="0" dirty="0" smtClean="0"/>
          </a:p>
          <a:p>
            <a:r>
              <a:rPr lang="en-US" baseline="0" dirty="0" smtClean="0"/>
              <a:t>Now that we’ve had a few minutes to discuss in small groups, let’s come back together and put them up on the board. </a:t>
            </a:r>
            <a:r>
              <a:rPr lang="en-US" b="1" baseline="0" dirty="0" smtClean="0"/>
              <a:t>*Write responses from each group under each stress area on a flip chart*</a:t>
            </a:r>
          </a:p>
          <a:p>
            <a:endParaRPr lang="en-US" baseline="0" dirty="0" smtClean="0"/>
          </a:p>
          <a:p>
            <a:r>
              <a:rPr lang="en-US" dirty="0" smtClean="0"/>
              <a:t>I am now going to pass out a handout with a list of potential </a:t>
            </a:r>
            <a:r>
              <a:rPr lang="en-US" dirty="0" smtClean="0"/>
              <a:t>signs</a:t>
            </a:r>
            <a:r>
              <a:rPr lang="en-US" baseline="0" dirty="0" smtClean="0"/>
              <a:t>  </a:t>
            </a:r>
            <a:r>
              <a:rPr lang="en-US" b="1" baseline="0" dirty="0" smtClean="0"/>
              <a:t>**Distribute Handout 18.3 Signs of Stress**  </a:t>
            </a:r>
            <a:r>
              <a:rPr lang="en-US" b="0" baseline="0" dirty="0" smtClean="0"/>
              <a:t>Let’s discuss</a:t>
            </a:r>
            <a:r>
              <a:rPr lang="en-US" dirty="0" smtClean="0"/>
              <a:t> how</a:t>
            </a:r>
            <a:r>
              <a:rPr lang="en-US" baseline="0" dirty="0" smtClean="0"/>
              <a:t> these match up with the ones you identified?</a:t>
            </a:r>
            <a:endParaRPr lang="en-US"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en-US"/>
          </a:p>
        </p:txBody>
      </p:sp>
    </p:spTree>
    <p:extLst>
      <p:ext uri="{BB962C8B-B14F-4D97-AF65-F5344CB8AC3E}">
        <p14:creationId xmlns:p14="http://schemas.microsoft.com/office/powerpoint/2010/main" xmlns="" val="1096214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t>
            </a:r>
            <a:r>
              <a:rPr lang="en-US" baseline="0" dirty="0" smtClean="0"/>
              <a:t>discussed a lot about the various types of traumatic stress, the signs, and the sources. As we have seen, the environment, particularly the work environment, can be a major source of stress; but it can also be an environment that supports us and serves as a protective factor.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cs typeface="Arial" panose="020B0604020202020204" pitchFamily="34" charset="0"/>
              </a:rPr>
              <a:t>In small groups, discuss 1) what you can do to care for yourself and manage stress in your work and personal life, 2) what your team can do together for mutual care and support, and 3) what your organization/supervisor can do to support your well-being.</a:t>
            </a:r>
            <a:r>
              <a:rPr lang="en-US" sz="1200" baseline="0" dirty="0" smtClean="0">
                <a:cs typeface="Arial" panose="020B0604020202020204" pitchFamily="34" charset="0"/>
              </a:rPr>
              <a:t> </a:t>
            </a:r>
            <a:r>
              <a:rPr lang="en-US" sz="1200" dirty="0" smtClean="0">
                <a:cs typeface="Arial" panose="020B0604020202020204" pitchFamily="34" charset="0"/>
              </a:rPr>
              <a:t>These could be things that are already happening, or things you would like to see. For those who are currently supervisors, also think about what you do to support your staff.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cs typeface="Arial" panose="020B0604020202020204" pitchFamily="34" charset="0"/>
              </a:rPr>
              <a:t>After some time we will come back to discuss</a:t>
            </a:r>
            <a:r>
              <a:rPr lang="en-US" sz="1200" baseline="0" dirty="0" smtClean="0">
                <a:cs typeface="Arial" panose="020B0604020202020204" pitchFamily="34" charset="0"/>
              </a:rPr>
              <a:t> as a group.</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*Write answers on flipchart or board* </a:t>
            </a:r>
            <a:r>
              <a:rPr lang="en-US" sz="1200" baseline="0" dirty="0" smtClean="0">
                <a:cs typeface="Arial" panose="020B0604020202020204" pitchFamily="34" charset="0"/>
              </a:rPr>
              <a:t>What did you identify as ways your organizations and supervisors can/should support staff?</a:t>
            </a:r>
            <a:r>
              <a:rPr lang="en-US" dirty="0" smtClean="0"/>
              <a:t> For those in the room who are currently supervisors, what do you do to support your staff?</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en-US"/>
          </a:p>
        </p:txBody>
      </p:sp>
    </p:spTree>
    <p:extLst>
      <p:ext uri="{BB962C8B-B14F-4D97-AF65-F5344CB8AC3E}">
        <p14:creationId xmlns:p14="http://schemas.microsoft.com/office/powerpoint/2010/main" xmlns="" val="2360001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outlined what you would like to see, we’ll discuss the different levels of care &amp; support, starting self-care.</a:t>
            </a:r>
          </a:p>
          <a:p>
            <a:endParaRPr lang="en-US" dirty="0" smtClean="0"/>
          </a:p>
          <a:p>
            <a:r>
              <a:rPr lang="en-US" dirty="0" smtClean="0"/>
              <a:t>This is one framework that we can use for</a:t>
            </a:r>
            <a:r>
              <a:rPr lang="en-US" baseline="0" dirty="0" smtClean="0"/>
              <a:t> thinking about self-care that may help prevent and reduce the impact of stress, vicarious trauma, and burnout. It is the ABC’s – to be aware of our own needs, limits, emotions, and resources – really checking in with ourselves; to create balance in our lives between work and our personal lives; and maintaining positive, supportive relationships with those around us. Following the ABC’s is one way to help us ensure we are caring for ourselves so that we are equipped to care for others.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en-US"/>
          </a:p>
        </p:txBody>
      </p:sp>
    </p:spTree>
    <p:extLst>
      <p:ext uri="{BB962C8B-B14F-4D97-AF65-F5344CB8AC3E}">
        <p14:creationId xmlns:p14="http://schemas.microsoft.com/office/powerpoint/2010/main" xmlns="" val="558473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a:t>
            </a:r>
            <a:r>
              <a:rPr lang="en-US" baseline="0" dirty="0" smtClean="0"/>
              <a:t> that framework in mind, let’s look at some more specific techniques. These techniques may be physical, emotional or relation, or spiritual. While this list is not exhaustive, are there others that you would add?</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en-US"/>
          </a:p>
        </p:txBody>
      </p:sp>
    </p:spTree>
    <p:extLst>
      <p:ext uri="{BB962C8B-B14F-4D97-AF65-F5344CB8AC3E}">
        <p14:creationId xmlns:p14="http://schemas.microsoft.com/office/powerpoint/2010/main" xmlns="" val="1964422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Outlined here are some guidelines for how you can take action</a:t>
            </a:r>
            <a:r>
              <a:rPr lang="en-US" baseline="0" dirty="0" smtClean="0"/>
              <a:t> to help reduce effects of vicarious trauma by acknowledging and understanding vicarious trauma, recognizing that you can’t do your work alone, recognizing your own reactions to trauma, to see yourself as a model and that means to take care, be aware that helping others is a process, and to help create a community that promotes these guidelines. What do you think of these guidelines? Do you think they are helpful for your work? Are there any you would add?</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en-US"/>
          </a:p>
        </p:txBody>
      </p:sp>
    </p:spTree>
    <p:extLst>
      <p:ext uri="{BB962C8B-B14F-4D97-AF65-F5344CB8AC3E}">
        <p14:creationId xmlns:p14="http://schemas.microsoft.com/office/powerpoint/2010/main" xmlns="" val="2091821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put this into the context</a:t>
            </a:r>
            <a:r>
              <a:rPr lang="en-US" baseline="0" dirty="0" smtClean="0"/>
              <a:t> of our own lives, I am going to hand each of you a self-care inventory. </a:t>
            </a:r>
            <a:endParaRPr lang="en-US" baseline="0" dirty="0" smtClean="0"/>
          </a:p>
          <a:p>
            <a:endParaRPr lang="en-US" baseline="0" dirty="0" smtClean="0"/>
          </a:p>
          <a:p>
            <a:r>
              <a:rPr lang="en-US" b="1" baseline="0" dirty="0" smtClean="0"/>
              <a:t>**Distribute Handout 19.4 Self Care Inventory**</a:t>
            </a:r>
          </a:p>
          <a:p>
            <a:endParaRPr lang="en-US" baseline="0" dirty="0" smtClean="0"/>
          </a:p>
          <a:p>
            <a:r>
              <a:rPr lang="en-US" baseline="0" dirty="0" smtClean="0"/>
              <a:t>Go </a:t>
            </a:r>
            <a:r>
              <a:rPr lang="en-US" baseline="0" dirty="0" smtClean="0"/>
              <a:t>ahead and individually complete the inventory. This exercise is meant to be for each of us to be aware of our current self-care and how we might improve our well-being. After you complete the inventory, try to thing about 2 to 3 items that you are not currently doing that you will try to incorporate in the next couple of months to improve your self care practices. After some time, we will come back together as a group.</a:t>
            </a:r>
          </a:p>
          <a:p>
            <a:endParaRPr lang="en-US" baseline="0" dirty="0" smtClean="0"/>
          </a:p>
          <a:p>
            <a:r>
              <a:rPr lang="en-US" baseline="0" dirty="0" smtClean="0"/>
              <a:t>As you completed the inventory, was there anything that surprised you? Any activities that you do that you didn’t recognize before as self-care techniques? And are there other activities not included here that you do that you consider to be self-care techniques? For those who are comfortable sharing, what was this process like for you, and what are you planning on incorporating? </a:t>
            </a:r>
          </a:p>
          <a:p>
            <a:endParaRPr lang="en-US" baseline="0"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19</a:t>
            </a:fld>
            <a:endParaRPr lang="en-US"/>
          </a:p>
        </p:txBody>
      </p:sp>
    </p:spTree>
    <p:extLst>
      <p:ext uri="{BB962C8B-B14F-4D97-AF65-F5344CB8AC3E}">
        <p14:creationId xmlns:p14="http://schemas.microsoft.com/office/powerpoint/2010/main" xmlns="" val="374520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 Module 19:  Staff Care</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types of traumatic stress and their impact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Gain awareness of the signs of burnout and vicarious trauma</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a:t>
            </a:r>
            <a:r>
              <a:rPr lang="en-US" sz="1200" kern="1200" baseline="0" dirty="0" smtClean="0">
                <a:solidFill>
                  <a:schemeClr val="tx1"/>
                </a:solidFill>
                <a:effectLst/>
                <a:latin typeface="+mn-lt"/>
                <a:ea typeface="+mn-ea"/>
                <a:cs typeface="+mn-cs"/>
              </a:rPr>
              <a:t> how to u</a:t>
            </a:r>
            <a:r>
              <a:rPr lang="en-US" sz="1200" kern="1200" dirty="0" smtClean="0">
                <a:solidFill>
                  <a:schemeClr val="tx1"/>
                </a:solidFill>
                <a:effectLst/>
                <a:latin typeface="+mn-lt"/>
                <a:ea typeface="+mn-ea"/>
                <a:cs typeface="+mn-cs"/>
              </a:rPr>
              <a:t>tilize tools and methods for self-care and stress management</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 hours 45 minutes – not including a suggested 15 minute break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19.1 – Sources of Stress (one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19.2 – Stress Source Map (one for each group)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19.3 – Signs of Stress (one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19.4 – Self-Care Inventory (one for each participant)</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19.5 – Putting it All Together Activity (one for each participant)</a:t>
            </a:r>
            <a:endParaRPr lang="en-GB"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endParaRPr lang="en-GB" sz="1200" kern="1200" dirty="0" smtClean="0">
              <a:solidFill>
                <a:schemeClr val="tx1"/>
              </a:solidFill>
              <a:effectLst/>
              <a:latin typeface="+mn-lt"/>
              <a:ea typeface="+mn-ea"/>
              <a:cs typeface="+mn-cs"/>
            </a:endParaRP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Stress (4-8)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Sources of Stress Activity (9)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Vicarious Trauma and Burnout (10-12)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Signs of Stress &amp; Trauma Activity (13)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Care &amp; Support Activity (14)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Stress Management and Self-Care (15-17)</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Self-Care Activity (18)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Team Care &amp; Support (19)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Supporting Staff Activity &amp; Slide (20)</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Putting it all Together (21)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(22)</a:t>
            </a:r>
            <a:endParaRPr lang="en-GB"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talking about self-care techniques, it can be easy to put the responsibility for stress management on the individual. However, it is important to remember that organizations/supervisors also have a responsibility towards caseworkers in establishing systems of support and care.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definitions and sources of stress, as well as the resources available in the local context – e.g. mental health professionals.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Stress is, in moderation, an important source of motivation for everyday life. It becomes a problem when the stress is disproportionate or builds up beyond the resources of the individual to cope.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Cumulative stress, critical incident stress and vicarious trauma are all common kinds of disproportionate stress in the lives of caseworkers.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Stress manifests in many different ways (physical, cognitive, emotional, spiritual/philosophical, behavioral) for different individuals.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Organizations/supervisors and individuals both have responsibilities in managing stress and supporting staff.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Psychosocial techniques such as breathing and relaxation exercises can also be useful in managing staff stress. </a:t>
            </a:r>
          </a:p>
          <a:p>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xmlns=""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en-US" dirty="0" smtClean="0"/>
              <a:t>On the level of team</a:t>
            </a:r>
            <a:r>
              <a:rPr lang="en-US" baseline="0" dirty="0" smtClean="0"/>
              <a:t> care and support, it is important to create and enforce time and space for staff to participate in recreational, relaxation or well-being activities. This time should be structured into work-plans so that they are considered part of the work, and supervisors should support their staff to participate, even (especially) when workloads are high. </a:t>
            </a:r>
            <a:r>
              <a:rPr lang="en-US" dirty="0" smtClean="0"/>
              <a:t>Team members can have rotating responsibility for planning simple activities. </a:t>
            </a:r>
          </a:p>
          <a:p>
            <a:endParaRPr lang="en-US" dirty="0" smtClean="0"/>
          </a:p>
          <a:p>
            <a:r>
              <a:rPr lang="en-US" dirty="0" smtClean="0"/>
              <a:t>You</a:t>
            </a:r>
            <a:r>
              <a:rPr lang="en-US" baseline="0" dirty="0" smtClean="0"/>
              <a:t> can also work with others in your team to gain support for, and hold yourself accountable to, your own self-care activities</a:t>
            </a:r>
            <a:r>
              <a:rPr lang="en-AU" baseline="0" dirty="0" smtClean="0"/>
              <a:t>. In the previous activity you identified some techniques that you can use to support your own well-being. Outside of the training, you can choose to share those plans with someone on your team (a ‘well-being buddy’) that you trust, so that they can support you, check in with how you’re feeling and ask how you’re doing with your techniques. This is optional, but something that supervisors should encourage and support if staff choose to do it.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20</a:t>
            </a:fld>
            <a:endParaRPr lang="en-US"/>
          </a:p>
        </p:txBody>
      </p:sp>
    </p:spTree>
    <p:extLst>
      <p:ext uri="{BB962C8B-B14F-4D97-AF65-F5344CB8AC3E}">
        <p14:creationId xmlns:p14="http://schemas.microsoft.com/office/powerpoint/2010/main" xmlns="" val="539241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we’ll talk about organizational/supervisory</a:t>
            </a:r>
            <a:r>
              <a:rPr lang="en-US" baseline="0" dirty="0" smtClean="0"/>
              <a:t> responsibilities in supporting and caring for staff. Some of you may be supervisors now, others may be in the future. </a:t>
            </a:r>
            <a:r>
              <a:rPr lang="en-US" dirty="0" smtClean="0"/>
              <a:t>I want to share this handout that is a checklist of tips for managers. You will see the main categories on the slide. Take a minute to look over</a:t>
            </a:r>
            <a:r>
              <a:rPr lang="en-US" baseline="0" dirty="0" smtClean="0"/>
              <a:t> the list. How do they compare with the ideas we all identified? Any that surprise you? For the supervisors in the room, are there any of these you aren’t currently doing that you will plan to incorporate?</a:t>
            </a:r>
          </a:p>
          <a:p>
            <a:endParaRPr lang="en-US" baseline="0" dirty="0" smtClean="0"/>
          </a:p>
          <a:p>
            <a:pPr rtl="0" eaLnBrk="1" fontAlgn="t" latinLnBrk="0" hangingPunct="1"/>
            <a:r>
              <a:rPr lang="en-US" sz="1200" b="1" i="0" u="none" strike="noStrike" kern="1200" dirty="0" smtClean="0">
                <a:solidFill>
                  <a:schemeClr val="tx1"/>
                </a:solidFill>
                <a:effectLst/>
                <a:latin typeface="+mn-lt"/>
                <a:ea typeface="+mn-ea"/>
                <a:cs typeface="+mn-cs"/>
              </a:rPr>
              <a:t>Everyday Care</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Create a</a:t>
            </a:r>
            <a:r>
              <a:rPr lang="en-US" sz="1200" b="0" i="0" u="none" strike="noStrike" kern="1200" baseline="0" dirty="0" smtClean="0">
                <a:solidFill>
                  <a:schemeClr val="tx1"/>
                </a:solidFill>
                <a:effectLst/>
                <a:latin typeface="+mn-lt"/>
                <a:ea typeface="+mn-ea"/>
                <a:cs typeface="+mn-cs"/>
              </a:rPr>
              <a:t> Supportive Climate </a:t>
            </a:r>
            <a:r>
              <a:rPr lang="mr-IN" sz="1200" b="0" i="0" u="none" strike="noStrike" kern="1200" baseline="0" dirty="0" smtClean="0">
                <a:solidFill>
                  <a:schemeClr val="tx1"/>
                </a:solidFill>
                <a:effectLst/>
                <a:latin typeface="+mn-lt"/>
                <a:ea typeface="+mn-ea"/>
                <a:cs typeface="+mn-cs"/>
              </a:rPr>
              <a:t>–</a:t>
            </a:r>
            <a:r>
              <a:rPr lang="en-US" sz="1200" b="0" i="0" u="none" strike="noStrike" kern="1200" baseline="0" dirty="0" smtClean="0">
                <a:solidFill>
                  <a:schemeClr val="tx1"/>
                </a:solidFill>
                <a:effectLst/>
                <a:latin typeface="+mn-lt"/>
                <a:ea typeface="+mn-ea"/>
                <a:cs typeface="+mn-cs"/>
              </a:rPr>
              <a:t> regularly check on the well-being of staff, create an environment where staff feel comfortable sharing information and concerns with you. </a:t>
            </a:r>
            <a:endParaRPr lang="en-US" sz="1200" b="0" i="0" u="none" strike="noStrike" kern="1200" dirty="0" smtClean="0">
              <a:solidFill>
                <a:schemeClr val="tx1"/>
              </a:solidFill>
              <a:effectLst/>
              <a:latin typeface="+mn-lt"/>
              <a:ea typeface="+mn-ea"/>
              <a:cs typeface="+mn-cs"/>
            </a:endParaRPr>
          </a:p>
          <a:p>
            <a:pPr marL="0" marR="0" indent="0" algn="l" defTabSz="914400" rtl="0" eaLnBrk="1" fontAlgn="t"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Establish Routines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including for supervision meetings.</a:t>
            </a:r>
            <a:r>
              <a:rPr lang="en-US" sz="1200" b="0" i="0" u="none" strike="noStrike" kern="1200" baseline="0" dirty="0" smtClean="0">
                <a:solidFill>
                  <a:schemeClr val="tx1"/>
                </a:solidFill>
                <a:effectLst/>
                <a:latin typeface="+mn-lt"/>
                <a:ea typeface="+mn-ea"/>
                <a:cs typeface="+mn-cs"/>
              </a:rPr>
              <a:t> Build team stress management time &amp; exercises into work-plans/weekly schedules.</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Manage Information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Share information</a:t>
            </a:r>
            <a:r>
              <a:rPr lang="en-US" sz="1200" b="0" i="0" u="none" strike="noStrike" kern="1200" baseline="0" dirty="0" smtClean="0">
                <a:solidFill>
                  <a:schemeClr val="tx1"/>
                </a:solidFill>
                <a:effectLst/>
                <a:latin typeface="+mn-lt"/>
                <a:ea typeface="+mn-ea"/>
                <a:cs typeface="+mn-cs"/>
              </a:rPr>
              <a:t> and create an environment of transparency.</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Monitor Health and Well-being</a:t>
            </a:r>
          </a:p>
          <a:p>
            <a:pPr rtl="0" eaLnBrk="1" fontAlgn="t" latinLnBrk="0" hangingPunct="1"/>
            <a:r>
              <a:rPr lang="en-US" sz="1200" b="0" i="0" u="none" strike="noStrike" kern="1200" dirty="0" smtClean="0">
                <a:solidFill>
                  <a:schemeClr val="tx1"/>
                </a:solidFill>
                <a:effectLst/>
                <a:latin typeface="+mn-lt"/>
                <a:ea typeface="+mn-ea"/>
                <a:cs typeface="+mn-cs"/>
              </a:rPr>
              <a:t>Attend to Nutrition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be mindful that the caseworker takes lunch breaks,</a:t>
            </a:r>
            <a:r>
              <a:rPr lang="en-US" sz="1200" b="0" i="0" u="none" strike="noStrike" kern="1200" baseline="0" dirty="0" smtClean="0">
                <a:solidFill>
                  <a:schemeClr val="tx1"/>
                </a:solidFill>
                <a:effectLst/>
                <a:latin typeface="+mn-lt"/>
                <a:ea typeface="+mn-ea"/>
                <a:cs typeface="+mn-cs"/>
              </a:rPr>
              <a:t> etc., and take note</a:t>
            </a:r>
            <a:r>
              <a:rPr lang="en-US" sz="1200" b="0" i="0" u="none" strike="noStrike" kern="1200" dirty="0" smtClean="0">
                <a:solidFill>
                  <a:schemeClr val="tx1"/>
                </a:solidFill>
                <a:effectLst/>
                <a:latin typeface="+mn-lt"/>
                <a:ea typeface="+mn-ea"/>
                <a:cs typeface="+mn-cs"/>
              </a:rPr>
              <a:t> changes in appearance/health. </a:t>
            </a:r>
          </a:p>
          <a:p>
            <a:pPr rtl="0" eaLnBrk="1" fontAlgn="t" latinLnBrk="0" hangingPunct="1"/>
            <a:r>
              <a:rPr lang="en-US" sz="1200" b="0" i="0" u="none" strike="noStrike" kern="1200" dirty="0" smtClean="0">
                <a:solidFill>
                  <a:schemeClr val="tx1"/>
                </a:solidFill>
                <a:effectLst/>
                <a:latin typeface="+mn-lt"/>
                <a:ea typeface="+mn-ea"/>
                <a:cs typeface="+mn-cs"/>
              </a:rPr>
              <a:t>Monitor Alcohol Consumption</a:t>
            </a:r>
          </a:p>
          <a:p>
            <a:pPr rtl="0" eaLnBrk="1" fontAlgn="t" latinLnBrk="0" hangingPunct="1"/>
            <a:r>
              <a:rPr lang="en-US" sz="1200" b="0" i="0" u="none" strike="noStrike" kern="1200" dirty="0" smtClean="0">
                <a:solidFill>
                  <a:schemeClr val="tx1"/>
                </a:solidFill>
                <a:effectLst/>
                <a:latin typeface="+mn-lt"/>
                <a:ea typeface="+mn-ea"/>
                <a:cs typeface="+mn-cs"/>
              </a:rPr>
              <a:t>Provide</a:t>
            </a:r>
            <a:r>
              <a:rPr lang="en-US" sz="1200" b="0" i="0" u="none" strike="noStrike" kern="1200" baseline="0" dirty="0" smtClean="0">
                <a:solidFill>
                  <a:schemeClr val="tx1"/>
                </a:solidFill>
                <a:effectLst/>
                <a:latin typeface="+mn-lt"/>
                <a:ea typeface="+mn-ea"/>
                <a:cs typeface="+mn-cs"/>
              </a:rPr>
              <a:t> Exercise Opportunities</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Monitor Stress Levels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you can also organize</a:t>
            </a:r>
            <a:r>
              <a:rPr lang="en-US" sz="1200" b="0" i="0" u="none" strike="noStrike" kern="1200" baseline="0" dirty="0" smtClean="0">
                <a:solidFill>
                  <a:schemeClr val="tx1"/>
                </a:solidFill>
                <a:effectLst/>
                <a:latin typeface="+mn-lt"/>
                <a:ea typeface="+mn-ea"/>
                <a:cs typeface="+mn-cs"/>
              </a:rPr>
              <a:t> exercises as discussed in the module on psychosocial support (e.g. relaxation techniques, breathing activities, etc.)</a:t>
            </a:r>
          </a:p>
          <a:p>
            <a:endParaRPr lang="en-US" dirty="0" smtClean="0"/>
          </a:p>
          <a:p>
            <a:endParaRPr lang="en-US" dirty="0" smtClean="0"/>
          </a:p>
          <a:p>
            <a:pPr rtl="0" eaLnBrk="1" fontAlgn="t" latinLnBrk="0" hangingPunct="1"/>
            <a:r>
              <a:rPr lang="en-US" sz="1200" b="1" i="0" u="none" strike="noStrike" kern="1200" dirty="0" smtClean="0">
                <a:solidFill>
                  <a:schemeClr val="tx1"/>
                </a:solidFill>
                <a:effectLst/>
                <a:latin typeface="+mn-lt"/>
                <a:ea typeface="+mn-ea"/>
                <a:cs typeface="+mn-cs"/>
              </a:rPr>
              <a:t>Support for Critical</a:t>
            </a:r>
            <a:r>
              <a:rPr lang="en-US" sz="1200" b="1" i="0" u="none" strike="noStrike" kern="1200" baseline="0" dirty="0" smtClean="0">
                <a:solidFill>
                  <a:schemeClr val="tx1"/>
                </a:solidFill>
                <a:effectLst/>
                <a:latin typeface="+mn-lt"/>
                <a:ea typeface="+mn-ea"/>
                <a:cs typeface="+mn-cs"/>
              </a:rPr>
              <a:t> Events</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Watch for:</a:t>
            </a:r>
            <a:r>
              <a:rPr lang="en-US" sz="1200" b="0" i="0" u="none" strike="noStrike" kern="1200" baseline="0" dirty="0" smtClean="0">
                <a:solidFill>
                  <a:schemeClr val="tx1"/>
                </a:solidFill>
                <a:effectLst/>
                <a:latin typeface="+mn-lt"/>
                <a:ea typeface="+mn-ea"/>
                <a:cs typeface="+mn-cs"/>
              </a:rPr>
              <a:t> suffering in silence and keeping a stiff upper lip</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Accommodate the Staff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be flexible with the response</a:t>
            </a:r>
            <a:r>
              <a:rPr lang="en-US" sz="1200" b="0" i="0" u="none" strike="noStrike" kern="1200" baseline="0" dirty="0" smtClean="0">
                <a:solidFill>
                  <a:schemeClr val="tx1"/>
                </a:solidFill>
                <a:effectLst/>
                <a:latin typeface="+mn-lt"/>
                <a:ea typeface="+mn-ea"/>
                <a:cs typeface="+mn-cs"/>
              </a:rPr>
              <a:t> of different individuals to critical events (e.g. allow flexible schedules if possible, give time off where needed, provide additional supervision, etc.)</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Arrange for Defusing </a:t>
            </a:r>
            <a:r>
              <a:rPr lang="mr-IN" sz="1200" b="0" i="0"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 give staff opportunities to share experiences and stressors</a:t>
            </a:r>
            <a:r>
              <a:rPr lang="en-US" sz="1200" b="0" i="0" u="none" strike="noStrike" kern="1200" baseline="0" dirty="0" smtClean="0">
                <a:solidFill>
                  <a:schemeClr val="tx1"/>
                </a:solidFill>
                <a:effectLst/>
                <a:latin typeface="+mn-lt"/>
                <a:ea typeface="+mn-ea"/>
                <a:cs typeface="+mn-cs"/>
              </a:rPr>
              <a:t> (e.g. through supervision) </a:t>
            </a:r>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Providing</a:t>
            </a:r>
            <a:r>
              <a:rPr lang="en-US" sz="1200" b="0" i="0" u="none" strike="noStrike" kern="1200" baseline="0" dirty="0" smtClean="0">
                <a:solidFill>
                  <a:schemeClr val="tx1"/>
                </a:solidFill>
                <a:effectLst/>
                <a:latin typeface="+mn-lt"/>
                <a:ea typeface="+mn-ea"/>
                <a:cs typeface="+mn-cs"/>
              </a:rPr>
              <a:t> psychological interventions </a:t>
            </a:r>
            <a:r>
              <a:rPr lang="mr-IN" sz="1200" b="0" i="0" u="none" strike="noStrike" kern="1200" baseline="0" dirty="0" smtClean="0">
                <a:solidFill>
                  <a:schemeClr val="tx1"/>
                </a:solidFill>
                <a:effectLst/>
                <a:latin typeface="+mn-lt"/>
                <a:ea typeface="+mn-ea"/>
                <a:cs typeface="+mn-cs"/>
              </a:rPr>
              <a:t>–</a:t>
            </a:r>
            <a:r>
              <a:rPr lang="en-US" sz="1200" b="0" i="0" u="none" strike="noStrike" kern="1200" baseline="0" dirty="0" smtClean="0">
                <a:solidFill>
                  <a:schemeClr val="tx1"/>
                </a:solidFill>
                <a:effectLst/>
                <a:latin typeface="+mn-lt"/>
                <a:ea typeface="+mn-ea"/>
                <a:cs typeface="+mn-cs"/>
              </a:rPr>
              <a:t> connect staff to mental health professionals, if these exist in the context. </a:t>
            </a:r>
            <a:endParaRPr lang="en-US" sz="1200" b="0" i="0" u="none" strike="noStrike" kern="1200" dirty="0" smtClean="0">
              <a:solidFill>
                <a:schemeClr val="tx1"/>
              </a:solidFill>
              <a:effectLst/>
              <a:latin typeface="+mn-lt"/>
              <a:ea typeface="+mn-ea"/>
              <a:cs typeface="+mn-cs"/>
            </a:endParaRPr>
          </a:p>
          <a:p>
            <a:endParaRPr lang="en-US" dirty="0" smtClean="0"/>
          </a:p>
          <a:p>
            <a:r>
              <a:rPr lang="en-US" dirty="0" smtClean="0"/>
              <a:t>You</a:t>
            </a:r>
            <a:r>
              <a:rPr lang="en-US" baseline="0" dirty="0" smtClean="0"/>
              <a:t> should also establish a process for sharing recommendations with supervisors about the team, the work, and any challenges, that has a clear and functional feedback mechanism.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21</a:t>
            </a:fld>
            <a:endParaRPr lang="en-US"/>
          </a:p>
        </p:txBody>
      </p:sp>
    </p:spTree>
    <p:extLst>
      <p:ext uri="{BB962C8B-B14F-4D97-AF65-F5344CB8AC3E}">
        <p14:creationId xmlns:p14="http://schemas.microsoft.com/office/powerpoint/2010/main" xmlns="" val="3337249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put everything together. I am going to give each small group a case study of a colleague. Groups 1 and 3, you are going</a:t>
            </a:r>
            <a:r>
              <a:rPr lang="en-US" baseline="0" dirty="0" smtClean="0"/>
              <a:t> to use Case Study 1, groups 2 and 4, you are going to use case study 2.</a:t>
            </a:r>
            <a:r>
              <a:rPr lang="en-US" dirty="0" smtClean="0"/>
              <a:t> Once you read the case</a:t>
            </a:r>
            <a:r>
              <a:rPr lang="en-US" baseline="0" dirty="0" smtClean="0"/>
              <a:t> study, as a group, answer the questions on the slide about the source of stress, type of stress, and signs of stress, and what some of their risk factors and protective factors are. Then, discuss what types of self-care techniques you might recommend for your colleague to promote their own well-being</a:t>
            </a:r>
            <a:r>
              <a:rPr lang="en-US" baseline="0" dirty="0" smtClean="0"/>
              <a:t>.</a:t>
            </a:r>
          </a:p>
          <a:p>
            <a:endParaRPr lang="en-US" baseline="0" dirty="0" smtClean="0"/>
          </a:p>
          <a:p>
            <a:r>
              <a:rPr lang="en-US" b="1" baseline="0" dirty="0" smtClean="0"/>
              <a:t>**Distribute Handout 19.5 Putting it All Together Activity**</a:t>
            </a:r>
            <a:endParaRPr lang="en-US" b="1" baseline="0" dirty="0" smtClean="0"/>
          </a:p>
          <a:p>
            <a:endParaRPr lang="en-US" baseline="0" dirty="0" smtClean="0"/>
          </a:p>
          <a:p>
            <a:r>
              <a:rPr lang="en-US" baseline="0" dirty="0" smtClean="0"/>
              <a:t>After all groups are finished, we will come back together to discuss. What did the groups identify for these questions? Did other groups identify different responses? </a:t>
            </a:r>
          </a:p>
          <a:p>
            <a:endParaRPr lang="en-US" baseline="0" dirty="0" smtClean="0"/>
          </a:p>
          <a:p>
            <a:r>
              <a:rPr lang="en-US" baseline="0" dirty="0" smtClean="0"/>
              <a:t>Remember that while individuals have a responsibility to look after their own well-being, organizations also have a responsibility towards caseworkers, who should not be left alone to carry the burden of very difficult work.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22</a:t>
            </a:fld>
            <a:endParaRPr lang="en-US"/>
          </a:p>
        </p:txBody>
      </p:sp>
    </p:spTree>
    <p:extLst>
      <p:ext uri="{BB962C8B-B14F-4D97-AF65-F5344CB8AC3E}">
        <p14:creationId xmlns:p14="http://schemas.microsoft.com/office/powerpoint/2010/main" xmlns="" val="1047210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 key messages from the session.**</a:t>
            </a:r>
          </a:p>
          <a:p>
            <a:pPr eaLnBrk="1" hangingPunct="1">
              <a:spcBef>
                <a:spcPct val="0"/>
              </a:spcBef>
              <a:defRPr/>
            </a:pPr>
            <a:endParaRPr lang="en-US" dirty="0" smtClean="0"/>
          </a:p>
          <a:p>
            <a:pPr eaLnBrk="1" hangingPunct="1">
              <a:spcBef>
                <a:spcPct val="0"/>
              </a:spcBef>
              <a:defRPr/>
            </a:pPr>
            <a:r>
              <a:rPr lang="en-US" dirty="0" smtClean="0"/>
              <a:t>Thank </a:t>
            </a:r>
            <a:r>
              <a:rPr lang="en-US" dirty="0" smtClean="0"/>
              <a:t>you all for your time, attention, and participation. </a:t>
            </a:r>
            <a:r>
              <a:rPr lang="en-US" dirty="0" smtClean="0"/>
              <a:t>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23</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Gain a foundational knowledge of the purpose and function of supervision. </a:t>
            </a:r>
          </a:p>
          <a:p>
            <a:r>
              <a:rPr lang="en-US" sz="1200" dirty="0" smtClean="0"/>
              <a:t>Understand how to utilize various supervisory tools to evaluate performance. </a:t>
            </a:r>
          </a:p>
          <a:p>
            <a:r>
              <a:rPr lang="en-US" sz="1200" dirty="0" smtClean="0"/>
              <a:t> Describe the different ways in which supervision can be conducted. </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solidFill>
                  <a:prstClr val="black"/>
                </a:solidFill>
              </a:rPr>
              <a:p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t>Why are we talking about</a:t>
            </a:r>
            <a:r>
              <a:rPr lang="en-US" baseline="0" dirty="0" smtClean="0"/>
              <a:t> stress? As humanitarian workers, you all know that the environments we work in and clients we work with are often high-pressure and sometimes traumatic situations. When working with survivors of GBV, this is especially true. We often are the person working closest with survivors, hearing their experiences with GBV, and connecting with them. We also often feel very committed to our work and out clients. While this commitment is what makes you a great humanitarian, it can also result in you becoming over-work and overly invested. </a:t>
            </a:r>
          </a:p>
          <a:p>
            <a:pPr>
              <a:spcBef>
                <a:spcPct val="0"/>
              </a:spcBef>
            </a:pPr>
            <a:endParaRPr lang="en-US" baseline="0" dirty="0" smtClean="0"/>
          </a:p>
          <a:p>
            <a:pPr>
              <a:spcBef>
                <a:spcPct val="0"/>
              </a:spcBef>
            </a:pPr>
            <a:r>
              <a:rPr lang="en-US" baseline="0" dirty="0" smtClean="0"/>
              <a:t>In order for us to provide the best care and service to survivors, we need to make sure we are taking care of our own well-being. This requires awareness of the stressors in our lives and how they are affecting us, as well as learning tools and methods to cope with stress and prevent some of the negative impacts of stress.</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en-US"/>
          </a:p>
        </p:txBody>
      </p:sp>
    </p:spTree>
    <p:extLst>
      <p:ext uri="{BB962C8B-B14F-4D97-AF65-F5344CB8AC3E}">
        <p14:creationId xmlns:p14="http://schemas.microsoft.com/office/powerpoint/2010/main" xmlns="" val="1985450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do we define stress? Stress is a state of psychological and physical arousal that comes about as a result of a threat, challenge, or change in one’s environment. </a:t>
            </a:r>
            <a:r>
              <a:rPr lang="en-US" dirty="0" smtClean="0"/>
              <a:t>It</a:t>
            </a:r>
            <a:r>
              <a:rPr lang="en-US" baseline="0" dirty="0" smtClean="0"/>
              <a:t> is important to know that stress is a natural and normal response. We all encounter and manage stress every day. But what happens when that stress goes beyond what we are capable of managing? That is what we are going to explore next.</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en-US"/>
          </a:p>
        </p:txBody>
      </p:sp>
    </p:spTree>
    <p:extLst>
      <p:ext uri="{BB962C8B-B14F-4D97-AF65-F5344CB8AC3E}">
        <p14:creationId xmlns:p14="http://schemas.microsoft.com/office/powerpoint/2010/main" xmlns="" val="3562176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just talked about day-to-day stress, but what we are going to focus on the negative types f stress, which occurs </a:t>
            </a:r>
            <a:r>
              <a:rPr lang="en-US" sz="1200" dirty="0" smtClean="0">
                <a:cs typeface="Arial" panose="020B0604020202020204" pitchFamily="34" charset="0"/>
              </a:rPr>
              <a:t>stress lasts too long, occurs too often, or is too severe; it is the reaction to a challenge, demand, threat, or change that </a:t>
            </a:r>
            <a:r>
              <a:rPr lang="en-US" sz="1200" b="1" dirty="0" smtClean="0">
                <a:cs typeface="Arial" panose="020B0604020202020204" pitchFamily="34" charset="0"/>
              </a:rPr>
              <a:t>exceeds our coping resources and results in distress.</a:t>
            </a:r>
            <a:r>
              <a:rPr lang="en-US" sz="1200" b="1" baseline="0" dirty="0" smtClean="0">
                <a:cs typeface="Arial" panose="020B0604020202020204" pitchFamily="34" charset="0"/>
              </a:rPr>
              <a:t> </a:t>
            </a:r>
            <a:r>
              <a:rPr lang="en-US" sz="1200" b="0" baseline="0" dirty="0" smtClean="0">
                <a:cs typeface="Arial" panose="020B0604020202020204" pitchFamily="34" charset="0"/>
              </a:rPr>
              <a:t>What makes this different from day-to-day stress is the type or intensity of the stress, as well as the final point highlighted here – that it exceeds our capacity to cope with or manage the stress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cs typeface="Arial" panose="020B0604020202020204" pitchFamily="34" charset="0"/>
              </a:rPr>
              <a:t>There are three types of negative stress that we are going to discuss today: cumulative, critical incident, and vicarious trauma. These types of traumatic stress are all types you may experience working with survivors of GBV, and are important for us to understand. Let’s take a look at each of these a little more closely.</a:t>
            </a:r>
            <a:endParaRPr lang="en-US" sz="1200" b="0" dirty="0" smtClean="0">
              <a:cs typeface="Arial" panose="020B0604020202020204" pitchFamily="34" charset="0"/>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en-US"/>
          </a:p>
        </p:txBody>
      </p:sp>
    </p:spTree>
    <p:extLst>
      <p:ext uri="{BB962C8B-B14F-4D97-AF65-F5344CB8AC3E}">
        <p14:creationId xmlns:p14="http://schemas.microsoft.com/office/powerpoint/2010/main" xmlns="" val="692348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Cumulative stress is the result of prolonged, accumulated, unrelieved exposure to a variety of stressors.</a:t>
            </a:r>
            <a:r>
              <a:rPr lang="en-US" baseline="0" dirty="0" smtClean="0"/>
              <a:t> It is the most common form of traumatic stress</a:t>
            </a:r>
            <a:r>
              <a:rPr lang="en-US" dirty="0" smtClean="0"/>
              <a:t> experienced by humanitarian workers; when not recognized and managed, it</a:t>
            </a:r>
            <a:r>
              <a:rPr lang="en-US" baseline="0" dirty="0" smtClean="0"/>
              <a:t> can lead to burnout, which we</a:t>
            </a:r>
            <a:r>
              <a:rPr lang="en-US" dirty="0" smtClean="0"/>
              <a:t> will discuss </a:t>
            </a:r>
            <a:r>
              <a:rPr lang="en-US" baseline="0" dirty="0" smtClean="0"/>
              <a:t>more in later slides. Let’s take a closer look at what can cause cumulative stress.</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en-US"/>
          </a:p>
        </p:txBody>
      </p:sp>
    </p:spTree>
    <p:extLst>
      <p:ext uri="{BB962C8B-B14F-4D97-AF65-F5344CB8AC3E}">
        <p14:creationId xmlns:p14="http://schemas.microsoft.com/office/powerpoint/2010/main" xmlns="" val="290179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discussed before, another form of traumatic stress you may</a:t>
            </a:r>
            <a:r>
              <a:rPr lang="en-US" baseline="0" dirty="0" smtClean="0"/>
              <a:t> experience is critical incident stress. Critical incident stress is caused by extraordinary events which provoke high level of stress in almost everyone involved. This is important because while not everyone will experience the stress the same way, critical incident stress is commonly understood as a response to an event in which nearly everyone involved has a stress reaction; it is considered universal in its impact. When we think of “trauma,” we typically are thinking of events that would cause a critical stress reaction. There are some key aspects of critical incident stress that are important to note -- it is sudden and disruptive; it involves an actual or perceived threat or loss; it causes a sense of vulnerability; and it disrupts our sense of being in control and perception of world as safe and predictable. </a:t>
            </a:r>
          </a:p>
          <a:p>
            <a:endParaRPr lang="en-US" baseline="0"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en-US"/>
          </a:p>
        </p:txBody>
      </p:sp>
    </p:spTree>
    <p:extLst>
      <p:ext uri="{BB962C8B-B14F-4D97-AF65-F5344CB8AC3E}">
        <p14:creationId xmlns:p14="http://schemas.microsoft.com/office/powerpoint/2010/main" xmlns="" val="525227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 Handout</a:t>
            </a:r>
            <a:r>
              <a:rPr lang="en-US" b="1" baseline="0" dirty="0" smtClean="0"/>
              <a:t> 19.1 Sources of Stress**</a:t>
            </a:r>
            <a:endParaRPr lang="en-US" b="1" dirty="0" smtClean="0"/>
          </a:p>
          <a:p>
            <a:endParaRPr lang="en-US" dirty="0" smtClean="0"/>
          </a:p>
          <a:p>
            <a:endParaRPr lang="en-US" dirty="0" smtClean="0"/>
          </a:p>
          <a:p>
            <a:r>
              <a:rPr lang="en-US" dirty="0" smtClean="0"/>
              <a:t>I </a:t>
            </a:r>
            <a:r>
              <a:rPr lang="en-US" dirty="0" smtClean="0"/>
              <a:t>am now handing out an outline of the</a:t>
            </a:r>
            <a:r>
              <a:rPr lang="en-US" baseline="0" dirty="0" smtClean="0"/>
              <a:t> various sources of stress that may lead to cumulative stress</a:t>
            </a:r>
            <a:r>
              <a:rPr lang="en-US" dirty="0" smtClean="0"/>
              <a:t>. You’ll see that these are broken up into two categories:</a:t>
            </a:r>
            <a:r>
              <a:rPr lang="en-US" baseline="0" dirty="0" smtClean="0"/>
              <a:t> Internal and external. Internal refers to stress that stems from our own personal characteristics. External stress refers to stressors from the environment, such as working conditions, organizational factors, the type of work you are doing, or the people we work with as clients or colleagues.</a:t>
            </a:r>
            <a:r>
              <a:rPr lang="en-US" dirty="0" smtClean="0"/>
              <a:t> Remember that you may experience a</a:t>
            </a:r>
            <a:r>
              <a:rPr lang="en-US" baseline="0" dirty="0" smtClean="0"/>
              <a:t> combination of these stressors; also, not everyone who experiences these stressors will experience cumulative stress, or won’t experience it in the same way. Looking at this list -- </a:t>
            </a:r>
            <a:r>
              <a:rPr lang="en-US" dirty="0" smtClean="0"/>
              <a:t>Do any of these surprise you? Are there one’s you would add?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en-US"/>
          </a:p>
        </p:txBody>
      </p:sp>
    </p:spTree>
    <p:extLst>
      <p:ext uri="{BB962C8B-B14F-4D97-AF65-F5344CB8AC3E}">
        <p14:creationId xmlns:p14="http://schemas.microsoft.com/office/powerpoint/2010/main" xmlns="" val="1407325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stress activity </a:t>
            </a:r>
            <a:endParaRPr lang="en-US" dirty="0"/>
          </a:p>
        </p:txBody>
      </p:sp>
      <p:sp>
        <p:nvSpPr>
          <p:cNvPr id="5" name="Content Placeholder 4"/>
          <p:cNvSpPr>
            <a:spLocks noGrp="1"/>
          </p:cNvSpPr>
          <p:nvPr>
            <p:ph idx="1"/>
          </p:nvPr>
        </p:nvSpPr>
        <p:spPr/>
        <p:txBody>
          <a:bodyPr/>
          <a:lstStyle/>
          <a:p>
            <a:r>
              <a:rPr lang="en-US" sz="2400" dirty="0" smtClean="0">
                <a:solidFill>
                  <a:schemeClr val="tx1"/>
                </a:solidFill>
                <a:cs typeface="Arial" panose="020B0604020202020204" pitchFamily="34" charset="0"/>
              </a:rPr>
              <a:t>Individually, fill out the stress source map, using the handout of common sources as a guide. What do you see as the main stressors in your work? </a:t>
            </a:r>
          </a:p>
          <a:p>
            <a:endParaRPr lang="en-US" sz="2400" dirty="0">
              <a:solidFill>
                <a:schemeClr val="tx1"/>
              </a:solidFill>
            </a:endParaRPr>
          </a:p>
        </p:txBody>
      </p:sp>
      <p:sp>
        <p:nvSpPr>
          <p:cNvPr id="6" name="Content Placeholder 2"/>
          <p:cNvSpPr txBox="1">
            <a:spLocks/>
          </p:cNvSpPr>
          <p:nvPr/>
        </p:nvSpPr>
        <p:spPr>
          <a:xfrm>
            <a:off x="6443623" y="1693350"/>
            <a:ext cx="5106694"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marL="0" indent="0" algn="ctr">
              <a:buFont typeface="Tw Cen MT" panose="020B0602020104020603" pitchFamily="34" charset="0"/>
              <a:buNone/>
            </a:pPr>
            <a:endParaRPr lang="en-US" sz="2800" dirty="0">
              <a:cs typeface="Arial" panose="020B0604020202020204" pitchFamily="34" charset="0"/>
            </a:endParaRPr>
          </a:p>
        </p:txBody>
      </p:sp>
    </p:spTree>
    <p:extLst>
      <p:ext uri="{BB962C8B-B14F-4D97-AF65-F5344CB8AC3E}">
        <p14:creationId xmlns:p14="http://schemas.microsoft.com/office/powerpoint/2010/main" xmlns="" val="2499480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cs typeface="Arial" panose="020B0604020202020204" pitchFamily="34" charset="0"/>
              </a:rPr>
              <a:t>Vicarious </a:t>
            </a:r>
            <a:r>
              <a:rPr lang="en-US" dirty="0" smtClean="0">
                <a:cs typeface="Arial" panose="020B0604020202020204" pitchFamily="34" charset="0"/>
              </a:rPr>
              <a:t>or secondary trauma</a:t>
            </a:r>
            <a:endParaRPr lang="en-US" dirty="0">
              <a:cs typeface="Arial" panose="020B0604020202020204" pitchFamily="34" charset="0"/>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2400" dirty="0" smtClean="0">
                <a:solidFill>
                  <a:schemeClr val="tx1"/>
                </a:solidFill>
                <a:cs typeface="Arial" panose="020B0604020202020204" pitchFamily="34" charset="0"/>
              </a:rPr>
              <a:t>Vicarious trauma, also called </a:t>
            </a:r>
            <a:r>
              <a:rPr lang="en-US" sz="2400" b="1" dirty="0" smtClean="0">
                <a:solidFill>
                  <a:schemeClr val="tx1"/>
                </a:solidFill>
                <a:cs typeface="Arial" panose="020B0604020202020204" pitchFamily="34" charset="0"/>
              </a:rPr>
              <a:t>secondary trauma </a:t>
            </a:r>
            <a:r>
              <a:rPr lang="en-US" sz="2400" dirty="0" smtClean="0">
                <a:solidFill>
                  <a:schemeClr val="tx1"/>
                </a:solidFill>
                <a:cs typeface="Arial" panose="020B0604020202020204" pitchFamily="34" charset="0"/>
              </a:rPr>
              <a:t>or </a:t>
            </a:r>
            <a:r>
              <a:rPr lang="en-US" sz="2400" b="1" dirty="0" smtClean="0">
                <a:solidFill>
                  <a:schemeClr val="tx1"/>
                </a:solidFill>
                <a:cs typeface="Arial" panose="020B0604020202020204" pitchFamily="34" charset="0"/>
              </a:rPr>
              <a:t>indirect traumatization</a:t>
            </a:r>
            <a:r>
              <a:rPr lang="en-US" sz="2400" dirty="0" smtClean="0">
                <a:solidFill>
                  <a:schemeClr val="tx1"/>
                </a:solidFill>
                <a:cs typeface="Arial" panose="020B0604020202020204" pitchFamily="34" charset="0"/>
              </a:rPr>
              <a:t>, is a process of change that happens when the worker begins to identify with the clients with whom s/he is working that results in changes in the worker’s thoughts, feelings, and behaviors that are:</a:t>
            </a:r>
          </a:p>
          <a:p>
            <a:pPr>
              <a:buFont typeface="Arial" panose="020B0604020202020204" pitchFamily="34" charset="0"/>
              <a:buChar char="•"/>
            </a:pPr>
            <a:r>
              <a:rPr lang="en-US" sz="2400" dirty="0" smtClean="0">
                <a:solidFill>
                  <a:schemeClr val="tx1"/>
                </a:solidFill>
                <a:cs typeface="Arial" panose="020B0604020202020204" pitchFamily="34" charset="0"/>
              </a:rPr>
              <a:t>Parallel to those of trauma survivors</a:t>
            </a:r>
          </a:p>
          <a:p>
            <a:pPr>
              <a:buFont typeface="Arial" panose="020B0604020202020204" pitchFamily="34" charset="0"/>
              <a:buChar char="•"/>
            </a:pPr>
            <a:r>
              <a:rPr lang="en-US" sz="2400" dirty="0" smtClean="0">
                <a:solidFill>
                  <a:schemeClr val="tx1"/>
                </a:solidFill>
                <a:cs typeface="Arial" panose="020B0604020202020204" pitchFamily="34" charset="0"/>
              </a:rPr>
              <a:t>Generated from the experiences of clients</a:t>
            </a:r>
          </a:p>
          <a:p>
            <a:pPr>
              <a:buFont typeface="Arial" panose="020B0604020202020204" pitchFamily="34" charset="0"/>
              <a:buChar char="•"/>
            </a:pPr>
            <a:r>
              <a:rPr lang="en-US" sz="2400" dirty="0" smtClean="0">
                <a:solidFill>
                  <a:schemeClr val="tx1"/>
                </a:solidFill>
                <a:cs typeface="Arial" panose="020B0604020202020204" pitchFamily="34" charset="0"/>
              </a:rPr>
              <a:t>Transmitted from clients to workers</a:t>
            </a:r>
          </a:p>
          <a:p>
            <a:pPr marL="0" indent="0">
              <a:buNone/>
            </a:pPr>
            <a:r>
              <a:rPr lang="en-US" sz="2400" dirty="0" smtClean="0">
                <a:solidFill>
                  <a:schemeClr val="tx1"/>
                </a:solidFill>
                <a:cs typeface="Arial" panose="020B0604020202020204" pitchFamily="34" charset="0"/>
              </a:rPr>
              <a:t>Over time, this can cause changes in your physical, psychological, emotional, and spiritual well-being. </a:t>
            </a:r>
          </a:p>
          <a:p>
            <a:pPr marL="0" indent="0">
              <a:buNone/>
            </a:pPr>
            <a:r>
              <a:rPr lang="en-US" sz="2400" dirty="0" smtClean="0">
                <a:solidFill>
                  <a:schemeClr val="tx1"/>
                </a:solidFill>
                <a:cs typeface="Arial" panose="020B0604020202020204" pitchFamily="34" charset="0"/>
              </a:rPr>
              <a:t>It can lead to very high, and possibly unrealistic, expectations of yourself and others</a:t>
            </a:r>
          </a:p>
        </p:txBody>
      </p:sp>
    </p:spTree>
    <p:extLst>
      <p:ext uri="{BB962C8B-B14F-4D97-AF65-F5344CB8AC3E}">
        <p14:creationId xmlns:p14="http://schemas.microsoft.com/office/powerpoint/2010/main" xmlns="" val="4173496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cs typeface="Arial" panose="020B0604020202020204" pitchFamily="34" charset="0"/>
              </a:rPr>
              <a:t>Burnout</a:t>
            </a:r>
            <a:endParaRPr lang="en-US" dirty="0">
              <a:cs typeface="Arial" panose="020B0604020202020204" pitchFamily="34" charset="0"/>
            </a:endParaRPr>
          </a:p>
        </p:txBody>
      </p:sp>
      <p:sp>
        <p:nvSpPr>
          <p:cNvPr id="3" name="Content Placeholder 2"/>
          <p:cNvSpPr>
            <a:spLocks noGrp="1"/>
          </p:cNvSpPr>
          <p:nvPr>
            <p:ph idx="1"/>
          </p:nvPr>
        </p:nvSpPr>
        <p:spPr>
          <a:xfrm>
            <a:off x="979333" y="2107581"/>
            <a:ext cx="9720262" cy="4022725"/>
          </a:xfrm>
        </p:spPr>
        <p:txBody>
          <a:bodyPr>
            <a:normAutofit lnSpcReduction="10000"/>
          </a:bodyPr>
          <a:lstStyle/>
          <a:p>
            <a:pPr marL="0" indent="0">
              <a:buNone/>
            </a:pPr>
            <a:r>
              <a:rPr lang="en-US" sz="2400" dirty="0" smtClean="0">
                <a:solidFill>
                  <a:schemeClr val="tx1"/>
                </a:solidFill>
                <a:cs typeface="Arial" panose="020B0604020202020204" pitchFamily="34" charset="0"/>
              </a:rPr>
              <a:t>A type of cumulative stress reaction that occurs after prolonged exposure to occupational stressors, such as those identified as sources of cumulative stress.</a:t>
            </a:r>
          </a:p>
          <a:p>
            <a:pPr marL="0" indent="0">
              <a:buNone/>
            </a:pPr>
            <a:r>
              <a:rPr lang="en-US" sz="2400" dirty="0" smtClean="0">
                <a:solidFill>
                  <a:schemeClr val="tx1"/>
                </a:solidFill>
                <a:cs typeface="Arial" panose="020B0604020202020204" pitchFamily="34" charset="0"/>
              </a:rPr>
              <a:t>It is a process, not a single event. </a:t>
            </a:r>
          </a:p>
          <a:p>
            <a:pPr marL="0" indent="0">
              <a:buNone/>
            </a:pPr>
            <a:r>
              <a:rPr lang="en-US" sz="2400" dirty="0" smtClean="0">
                <a:solidFill>
                  <a:schemeClr val="tx1"/>
                </a:solidFill>
                <a:cs typeface="Arial" panose="020B0604020202020204" pitchFamily="34" charset="0"/>
              </a:rPr>
              <a:t>Occurs as prolonged exposure to emotionally demanding situations with inadequate support gradually depletes an individual’s own natural resources for dealing with stress and strain.</a:t>
            </a:r>
          </a:p>
          <a:p>
            <a:pPr marL="0" indent="0">
              <a:buNone/>
            </a:pPr>
            <a:r>
              <a:rPr lang="en-US" sz="2400" dirty="0" smtClean="0">
                <a:solidFill>
                  <a:schemeClr val="tx1"/>
                </a:solidFill>
                <a:cs typeface="Arial" panose="020B0604020202020204" pitchFamily="34" charset="0"/>
              </a:rPr>
              <a:t>Like the signs of stress, signs of burnout can manifest in different ways depending on the individual.</a:t>
            </a:r>
          </a:p>
          <a:p>
            <a:pPr marL="0" indent="0">
              <a:buNone/>
            </a:pPr>
            <a:endParaRPr lang="en-US" sz="2400" dirty="0" smtClean="0">
              <a:solidFill>
                <a:schemeClr val="tx1"/>
              </a:solidFill>
              <a:cs typeface="Arial" panose="020B0604020202020204" pitchFamily="34" charset="0"/>
            </a:endParaRPr>
          </a:p>
          <a:p>
            <a:pPr marL="0" indent="0">
              <a:buNone/>
            </a:pPr>
            <a:endParaRPr lang="en-US" sz="2400" dirty="0" smtClean="0">
              <a:solidFill>
                <a:schemeClr val="tx1"/>
              </a:solidFill>
              <a:cs typeface="Arial" panose="020B0604020202020204" pitchFamily="34" charset="0"/>
            </a:endParaRPr>
          </a:p>
        </p:txBody>
      </p:sp>
      <p:sp>
        <p:nvSpPr>
          <p:cNvPr id="4" name="TextBox 3"/>
          <p:cNvSpPr txBox="1"/>
          <p:nvPr/>
        </p:nvSpPr>
        <p:spPr>
          <a:xfrm>
            <a:off x="8580947" y="6400800"/>
            <a:ext cx="1855826" cy="276999"/>
          </a:xfrm>
          <a:prstGeom prst="rect">
            <a:avLst/>
          </a:prstGeom>
          <a:noFill/>
        </p:spPr>
        <p:txBody>
          <a:bodyPr wrap="square" rtlCol="0">
            <a:spAutoFit/>
          </a:bodyPr>
          <a:lstStyle/>
          <a:p>
            <a:pPr algn="r"/>
            <a:r>
              <a:rPr lang="en-US" sz="1200" dirty="0" err="1" smtClean="0"/>
              <a:t>Headington</a:t>
            </a:r>
            <a:r>
              <a:rPr lang="en-US" sz="1200" dirty="0" smtClean="0"/>
              <a:t> Institute, 2008</a:t>
            </a:r>
            <a:endParaRPr lang="en-US" sz="1200" dirty="0"/>
          </a:p>
        </p:txBody>
      </p:sp>
    </p:spTree>
    <p:extLst>
      <p:ext uri="{BB962C8B-B14F-4D97-AF65-F5344CB8AC3E}">
        <p14:creationId xmlns:p14="http://schemas.microsoft.com/office/powerpoint/2010/main" xmlns="" val="3708044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of stress &amp; Trauma</a:t>
            </a:r>
            <a:endParaRPr lang="en-US" dirty="0"/>
          </a:p>
        </p:txBody>
      </p:sp>
      <p:sp>
        <p:nvSpPr>
          <p:cNvPr id="3" name="Content Placeholder 2"/>
          <p:cNvSpPr>
            <a:spLocks noGrp="1"/>
          </p:cNvSpPr>
          <p:nvPr>
            <p:ph idx="1"/>
          </p:nvPr>
        </p:nvSpPr>
        <p:spPr>
          <a:xfrm>
            <a:off x="1025913" y="2241395"/>
            <a:ext cx="4707789" cy="4022725"/>
          </a:xfrm>
        </p:spPr>
        <p:txBody>
          <a:bodyPr>
            <a:normAutofit lnSpcReduction="10000"/>
          </a:bodyPr>
          <a:lstStyle/>
          <a:p>
            <a:r>
              <a:rPr lang="en-US" dirty="0" smtClean="0">
                <a:solidFill>
                  <a:schemeClr val="tx1"/>
                </a:solidFill>
              </a:rPr>
              <a:t>There are many different signs of stress, and they manifest in many different ways depending on the characteristic of the person and the stressor.</a:t>
            </a:r>
          </a:p>
          <a:p>
            <a:r>
              <a:rPr lang="en-US" dirty="0" smtClean="0">
                <a:solidFill>
                  <a:schemeClr val="tx1"/>
                </a:solidFill>
              </a:rPr>
              <a:t>May be physical, cognitive, emotional, behavioral, or spiritual/philosophical.</a:t>
            </a:r>
          </a:p>
          <a:p>
            <a:r>
              <a:rPr lang="en-US" dirty="0" smtClean="0">
                <a:solidFill>
                  <a:schemeClr val="tx1"/>
                </a:solidFill>
              </a:rPr>
              <a:t>May be immediate, or may be delayed.</a:t>
            </a:r>
          </a:p>
        </p:txBody>
      </p:sp>
      <p:graphicFrame>
        <p:nvGraphicFramePr>
          <p:cNvPr id="4" name="Diagram 3"/>
          <p:cNvGraphicFramePr/>
          <p:nvPr>
            <p:extLst>
              <p:ext uri="{D42A27DB-BD31-4B8C-83A1-F6EECF244321}">
                <p14:modId xmlns:p14="http://schemas.microsoft.com/office/powerpoint/2010/main" xmlns="" val="2705187098"/>
              </p:ext>
            </p:extLst>
          </p:nvPr>
        </p:nvGraphicFramePr>
        <p:xfrm>
          <a:off x="5101421" y="1243584"/>
          <a:ext cx="7669049" cy="561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08169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 </a:t>
            </a:r>
            <a:br>
              <a:rPr lang="en-US" dirty="0" smtClean="0">
                <a:cs typeface="Arial" panose="020B0604020202020204" pitchFamily="34" charset="0"/>
              </a:rPr>
            </a:br>
            <a:r>
              <a:rPr lang="en-US" dirty="0" smtClean="0">
                <a:cs typeface="Arial" panose="020B0604020202020204" pitchFamily="34" charset="0"/>
              </a:rPr>
              <a:t>Signs </a:t>
            </a:r>
            <a:r>
              <a:rPr lang="en-US" dirty="0" smtClean="0">
                <a:cs typeface="Arial" panose="020B0604020202020204" pitchFamily="34" charset="0"/>
              </a:rPr>
              <a:t>of stress &amp; Trauma </a:t>
            </a:r>
            <a:endParaRPr lang="en-US" dirty="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400" dirty="0" smtClean="0">
                <a:cs typeface="Arial" panose="020B0604020202020204" pitchFamily="34" charset="0"/>
              </a:rPr>
              <a:t>Get into five groups. Each group will be assigned a different area where there may be a reaction to stress. As a group, brainstorm what reactions may be. Remember to think about both cumulative stress and critical incident stress. </a:t>
            </a:r>
            <a:endParaRPr lang="en-US" sz="2400" dirty="0">
              <a:cs typeface="Arial" panose="020B0604020202020204" pitchFamily="34" charset="0"/>
            </a:endParaRPr>
          </a:p>
        </p:txBody>
      </p:sp>
    </p:spTree>
    <p:extLst>
      <p:ext uri="{BB962C8B-B14F-4D97-AF65-F5344CB8AC3E}">
        <p14:creationId xmlns:p14="http://schemas.microsoft.com/office/powerpoint/2010/main" xmlns="" val="2194964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 </a:t>
            </a:r>
            <a:br>
              <a:rPr lang="en-US" dirty="0" smtClean="0">
                <a:cs typeface="Arial" panose="020B0604020202020204" pitchFamily="34" charset="0"/>
              </a:rPr>
            </a:br>
            <a:r>
              <a:rPr lang="en-US" dirty="0" smtClean="0">
                <a:cs typeface="Arial" panose="020B0604020202020204" pitchFamily="34" charset="0"/>
              </a:rPr>
              <a:t>Care </a:t>
            </a:r>
            <a:r>
              <a:rPr lang="en-US" dirty="0" smtClean="0">
                <a:cs typeface="Arial" panose="020B0604020202020204" pitchFamily="34" charset="0"/>
              </a:rPr>
              <a:t>&amp; </a:t>
            </a:r>
            <a:r>
              <a:rPr lang="en-US" dirty="0" smtClean="0">
                <a:cs typeface="Arial" panose="020B0604020202020204" pitchFamily="34" charset="0"/>
              </a:rPr>
              <a:t>support</a:t>
            </a:r>
            <a:endParaRPr lang="en-US" dirty="0">
              <a:cs typeface="Arial" panose="020B0604020202020204" pitchFamily="34" charset="0"/>
            </a:endParaRPr>
          </a:p>
        </p:txBody>
      </p:sp>
      <p:sp>
        <p:nvSpPr>
          <p:cNvPr id="3" name="Content Placeholder 2"/>
          <p:cNvSpPr>
            <a:spLocks noGrp="1"/>
          </p:cNvSpPr>
          <p:nvPr>
            <p:ph idx="1"/>
          </p:nvPr>
        </p:nvSpPr>
        <p:spPr/>
        <p:txBody>
          <a:bodyPr>
            <a:normAutofit fontScale="92500"/>
          </a:bodyPr>
          <a:lstStyle/>
          <a:p>
            <a:pPr marL="0">
              <a:buFont typeface="Arial" pitchFamily="34" charset="0"/>
              <a:buChar char="•"/>
            </a:pPr>
            <a:r>
              <a:rPr lang="en-US" sz="2800" dirty="0" smtClean="0">
                <a:cs typeface="Arial" panose="020B0604020202020204" pitchFamily="34" charset="0"/>
              </a:rPr>
              <a:t>In small groups, discuss 1) what you can do to care for yourself, 2) what your team can do together for mutual care and support, and 3) what your organization/supervisor can do to support your well-being. </a:t>
            </a:r>
          </a:p>
          <a:p>
            <a:pPr marL="0">
              <a:buFont typeface="Arial" pitchFamily="34" charset="0"/>
              <a:buChar char="•"/>
            </a:pPr>
            <a:r>
              <a:rPr lang="en-US" sz="2800" dirty="0" smtClean="0">
                <a:cs typeface="Arial" panose="020B0604020202020204" pitchFamily="34" charset="0"/>
              </a:rPr>
              <a:t>After </a:t>
            </a:r>
            <a:r>
              <a:rPr lang="en-US" sz="2800" dirty="0" smtClean="0">
                <a:cs typeface="Arial" panose="020B0604020202020204" pitchFamily="34" charset="0"/>
              </a:rPr>
              <a:t>some time we will come back as a group to discuss.</a:t>
            </a:r>
            <a:endParaRPr lang="en-US" sz="2800" dirty="0">
              <a:cs typeface="Arial" panose="020B0604020202020204" pitchFamily="34" charset="0"/>
            </a:endParaRPr>
          </a:p>
        </p:txBody>
      </p:sp>
    </p:spTree>
    <p:extLst>
      <p:ext uri="{BB962C8B-B14F-4D97-AF65-F5344CB8AC3E}">
        <p14:creationId xmlns:p14="http://schemas.microsoft.com/office/powerpoint/2010/main" xmlns="" val="1741692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Self-care</a:t>
            </a:r>
            <a:endParaRPr lang="en-US" dirty="0"/>
          </a:p>
        </p:txBody>
      </p:sp>
      <p:sp>
        <p:nvSpPr>
          <p:cNvPr id="3" name="Content Placeholder 2"/>
          <p:cNvSpPr>
            <a:spLocks noGrp="1"/>
          </p:cNvSpPr>
          <p:nvPr>
            <p:ph idx="1"/>
          </p:nvPr>
        </p:nvSpPr>
        <p:spPr/>
        <p:txBody>
          <a:bodyPr>
            <a:normAutofit fontScale="92500" lnSpcReduction="20000"/>
          </a:bodyPr>
          <a:lstStyle/>
          <a:p>
            <a:r>
              <a:rPr lang="en-US" b="1" i="1" dirty="0"/>
              <a:t>A </a:t>
            </a:r>
            <a:r>
              <a:rPr lang="en-US" i="1" dirty="0"/>
              <a:t>– </a:t>
            </a:r>
            <a:r>
              <a:rPr lang="en-US" b="1" i="1" dirty="0"/>
              <a:t>Awareness </a:t>
            </a:r>
            <a:r>
              <a:rPr lang="en-US" i="1" dirty="0"/>
              <a:t>– </a:t>
            </a:r>
            <a:r>
              <a:rPr lang="en-US" dirty="0"/>
              <a:t>Be attuned to your needs, limits, emotions and resources. Practice self-acceptance. Look for early signs of secondary stress and trauma so you can focus on self-care to prevent further problems. Develop the habit of “checking yourself.” </a:t>
            </a:r>
          </a:p>
          <a:p>
            <a:r>
              <a:rPr lang="en-US" b="1" i="1" dirty="0"/>
              <a:t>B </a:t>
            </a:r>
            <a:r>
              <a:rPr lang="en-US" i="1" dirty="0"/>
              <a:t>– </a:t>
            </a:r>
            <a:r>
              <a:rPr lang="en-US" b="1" i="1" dirty="0"/>
              <a:t>Balance </a:t>
            </a:r>
            <a:r>
              <a:rPr lang="en-US" dirty="0"/>
              <a:t>– Maintain a healthy balance among your activities. Balance work, family life, rest and leisure. Remind yourself that you deserve to have a meaningful and enjoyable life outside of work. </a:t>
            </a:r>
          </a:p>
          <a:p>
            <a:r>
              <a:rPr lang="en-US" b="1" i="1" dirty="0"/>
              <a:t>C </a:t>
            </a:r>
            <a:r>
              <a:rPr lang="en-US" i="1" dirty="0"/>
              <a:t>– </a:t>
            </a:r>
            <a:r>
              <a:rPr lang="en-US" b="1" i="1" dirty="0"/>
              <a:t>Connection </a:t>
            </a:r>
            <a:r>
              <a:rPr lang="en-US" i="1" dirty="0"/>
              <a:t>– </a:t>
            </a:r>
            <a:r>
              <a:rPr lang="en-US" dirty="0"/>
              <a:t>Maintain supportive relationships. Establish positive relationships with co-workers, friends and family to elicit support and avoid isolation. Communication with others breaks the silence of unacknowledged pain. Connections can also increase feelings of hope. </a:t>
            </a:r>
          </a:p>
          <a:p>
            <a:r>
              <a:rPr lang="en-US" dirty="0"/>
              <a:t>(</a:t>
            </a:r>
            <a:r>
              <a:rPr lang="en-US" i="1" dirty="0"/>
              <a:t>Adapted from: Reproductive Health Response in Crises Consortium, “Self-Care and Managing Stress”) </a:t>
            </a:r>
            <a:endParaRPr lang="en-US" dirty="0"/>
          </a:p>
        </p:txBody>
      </p:sp>
    </p:spTree>
    <p:extLst>
      <p:ext uri="{BB962C8B-B14F-4D97-AF65-F5344CB8AC3E}">
        <p14:creationId xmlns:p14="http://schemas.microsoft.com/office/powerpoint/2010/main" xmlns="" val="2094040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Self-care Techniques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1685679134"/>
              </p:ext>
            </p:extLst>
          </p:nvPr>
        </p:nvGraphicFramePr>
        <p:xfrm>
          <a:off x="1023938" y="1746818"/>
          <a:ext cx="9720739" cy="5111182"/>
        </p:xfrm>
        <a:graphic>
          <a:graphicData uri="http://schemas.openxmlformats.org/drawingml/2006/table">
            <a:tbl>
              <a:tblPr firstRow="1" bandRow="1">
                <a:tableStyleId>{C083E6E3-FA7D-4D7B-A595-EF9225AFEA82}</a:tableStyleId>
              </a:tblPr>
              <a:tblGrid>
                <a:gridCol w="2318049"/>
                <a:gridCol w="4012705"/>
                <a:gridCol w="3389985"/>
              </a:tblGrid>
              <a:tr h="345285">
                <a:tc>
                  <a:txBody>
                    <a:bodyPr/>
                    <a:lstStyle/>
                    <a:p>
                      <a:r>
                        <a:rPr lang="en-US" dirty="0" smtClean="0"/>
                        <a:t>Physical</a:t>
                      </a:r>
                      <a:endParaRPr lang="en-US" dirty="0"/>
                    </a:p>
                  </a:txBody>
                  <a:tcPr marL="84029" marR="84029"/>
                </a:tc>
                <a:tc>
                  <a:txBody>
                    <a:bodyPr/>
                    <a:lstStyle/>
                    <a:p>
                      <a:r>
                        <a:rPr lang="en-US" dirty="0" smtClean="0"/>
                        <a:t>Emotional/Relational</a:t>
                      </a:r>
                      <a:endParaRPr lang="en-US" dirty="0"/>
                    </a:p>
                  </a:txBody>
                  <a:tcPr marL="84029" marR="84029"/>
                </a:tc>
                <a:tc>
                  <a:txBody>
                    <a:bodyPr/>
                    <a:lstStyle/>
                    <a:p>
                      <a:r>
                        <a:rPr lang="en-US" dirty="0" smtClean="0"/>
                        <a:t>Spiritual</a:t>
                      </a:r>
                      <a:endParaRPr lang="en-US" dirty="0"/>
                    </a:p>
                  </a:txBody>
                  <a:tcPr marL="84029" marR="84029"/>
                </a:tc>
              </a:tr>
              <a:tr h="575475">
                <a:tc>
                  <a:txBody>
                    <a:bodyPr/>
                    <a:lstStyle/>
                    <a:p>
                      <a:r>
                        <a:rPr lang="en-US" sz="1600" dirty="0" smtClean="0"/>
                        <a:t>Regular</a:t>
                      </a:r>
                      <a:r>
                        <a:rPr lang="en-US" sz="1600" baseline="0" dirty="0" smtClean="0"/>
                        <a:t> exercise</a:t>
                      </a:r>
                    </a:p>
                  </a:txBody>
                  <a:tcPr marL="84029" marR="84029"/>
                </a:tc>
                <a:tc>
                  <a:txBody>
                    <a:bodyPr/>
                    <a:lstStyle/>
                    <a:p>
                      <a:r>
                        <a:rPr lang="en-US" sz="1600" dirty="0" smtClean="0"/>
                        <a:t>Nurturing relationships</a:t>
                      </a:r>
                      <a:endParaRPr lang="en-US" sz="1600" dirty="0"/>
                    </a:p>
                  </a:txBody>
                  <a:tcPr marL="84029" marR="84029"/>
                </a:tc>
                <a:tc>
                  <a:txBody>
                    <a:bodyPr/>
                    <a:lstStyle/>
                    <a:p>
                      <a:r>
                        <a:rPr lang="en-US" sz="1600" dirty="0" smtClean="0"/>
                        <a:t>Knowing your values/where you find</a:t>
                      </a:r>
                      <a:r>
                        <a:rPr lang="en-US" sz="1600" baseline="0" dirty="0" smtClean="0"/>
                        <a:t> meaning in life</a:t>
                      </a:r>
                      <a:endParaRPr lang="en-US" sz="1600" dirty="0"/>
                    </a:p>
                  </a:txBody>
                  <a:tcPr marL="84029" marR="84029"/>
                </a:tc>
              </a:tr>
              <a:tr h="575475">
                <a:tc>
                  <a:txBody>
                    <a:bodyPr/>
                    <a:lstStyle/>
                    <a:p>
                      <a:r>
                        <a:rPr lang="en-US" sz="1600" dirty="0" smtClean="0"/>
                        <a:t>Sleep</a:t>
                      </a:r>
                      <a:endParaRPr lang="en-US" sz="1600" dirty="0"/>
                    </a:p>
                  </a:txBody>
                  <a:tcPr marL="84029" marR="84029"/>
                </a:tc>
                <a:tc>
                  <a:txBody>
                    <a:bodyPr/>
                    <a:lstStyle/>
                    <a:p>
                      <a:r>
                        <a:rPr lang="en-US" sz="1600" dirty="0" smtClean="0"/>
                        <a:t>Contact with home/friends</a:t>
                      </a:r>
                      <a:endParaRPr lang="en-US" sz="1600" dirty="0"/>
                    </a:p>
                  </a:txBody>
                  <a:tcPr marL="84029" marR="84029"/>
                </a:tc>
                <a:tc>
                  <a:txBody>
                    <a:bodyPr/>
                    <a:lstStyle/>
                    <a:p>
                      <a:r>
                        <a:rPr lang="en-US" sz="1600" dirty="0" smtClean="0"/>
                        <a:t>Participating in a community of meaning and purpose</a:t>
                      </a:r>
                      <a:endParaRPr lang="en-US" sz="1600" dirty="0"/>
                    </a:p>
                  </a:txBody>
                  <a:tcPr marL="84029" marR="84029"/>
                </a:tc>
              </a:tr>
              <a:tr h="575475">
                <a:tc>
                  <a:txBody>
                    <a:bodyPr/>
                    <a:lstStyle/>
                    <a:p>
                      <a:r>
                        <a:rPr lang="en-US" sz="1600" dirty="0" smtClean="0"/>
                        <a:t>Healthy eating</a:t>
                      </a:r>
                      <a:endParaRPr lang="en-US" sz="1600" dirty="0"/>
                    </a:p>
                  </a:txBody>
                  <a:tcPr marL="84029" marR="84029"/>
                </a:tc>
                <a:tc>
                  <a:txBody>
                    <a:bodyPr/>
                    <a:lstStyle/>
                    <a:p>
                      <a:r>
                        <a:rPr lang="en-US" sz="1600" dirty="0" smtClean="0"/>
                        <a:t>Talking</a:t>
                      </a:r>
                      <a:endParaRPr lang="en-US" sz="1600" dirty="0"/>
                    </a:p>
                  </a:txBody>
                  <a:tcPr marL="84029" marR="84029"/>
                </a:tc>
                <a:tc>
                  <a:txBody>
                    <a:bodyPr/>
                    <a:lstStyle/>
                    <a:p>
                      <a:r>
                        <a:rPr lang="en-US" sz="1600" dirty="0" smtClean="0"/>
                        <a:t>Regular times of prayer, reading, meditation</a:t>
                      </a:r>
                      <a:endParaRPr lang="en-US" sz="1600" dirty="0"/>
                    </a:p>
                  </a:txBody>
                  <a:tcPr marL="84029" marR="84029"/>
                </a:tc>
              </a:tr>
              <a:tr h="356302">
                <a:tc>
                  <a:txBody>
                    <a:bodyPr/>
                    <a:lstStyle/>
                    <a:p>
                      <a:r>
                        <a:rPr lang="en-US" sz="1600" dirty="0" smtClean="0"/>
                        <a:t>Drinking water</a:t>
                      </a:r>
                      <a:endParaRPr lang="en-US" sz="1600" dirty="0"/>
                    </a:p>
                  </a:txBody>
                  <a:tcPr marL="84029" marR="84029"/>
                </a:tc>
                <a:tc>
                  <a:txBody>
                    <a:bodyPr/>
                    <a:lstStyle/>
                    <a:p>
                      <a:r>
                        <a:rPr lang="en-US" sz="1600" dirty="0" smtClean="0"/>
                        <a:t>Ongoing support group</a:t>
                      </a:r>
                      <a:endParaRPr lang="en-US" sz="1600" dirty="0"/>
                    </a:p>
                  </a:txBody>
                  <a:tcPr marL="84029" marR="84029"/>
                </a:tc>
                <a:tc>
                  <a:txBody>
                    <a:bodyPr/>
                    <a:lstStyle/>
                    <a:p>
                      <a:r>
                        <a:rPr lang="en-US" sz="1600" dirty="0" smtClean="0"/>
                        <a:t>Spiritually meaningful conversations</a:t>
                      </a:r>
                      <a:endParaRPr lang="en-US" sz="1600" dirty="0"/>
                    </a:p>
                  </a:txBody>
                  <a:tcPr marL="84029" marR="84029"/>
                </a:tc>
              </a:tr>
              <a:tr h="409904">
                <a:tc>
                  <a:txBody>
                    <a:bodyPr/>
                    <a:lstStyle/>
                    <a:p>
                      <a:r>
                        <a:rPr lang="en-US" sz="1600" dirty="0" smtClean="0"/>
                        <a:t>Laughter</a:t>
                      </a:r>
                      <a:endParaRPr lang="en-US" sz="1600" dirty="0"/>
                    </a:p>
                  </a:txBody>
                  <a:tcPr marL="84029" marR="84029"/>
                </a:tc>
                <a:tc>
                  <a:txBody>
                    <a:bodyPr/>
                    <a:lstStyle/>
                    <a:p>
                      <a:r>
                        <a:rPr lang="en-US" sz="1600" dirty="0" smtClean="0"/>
                        <a:t>Reflection: journaling, writing, meditating, poetry</a:t>
                      </a:r>
                      <a:endParaRPr lang="en-US" sz="1600" dirty="0"/>
                    </a:p>
                  </a:txBody>
                  <a:tcPr marL="84029" marR="84029"/>
                </a:tc>
                <a:tc>
                  <a:txBody>
                    <a:bodyPr/>
                    <a:lstStyle/>
                    <a:p>
                      <a:r>
                        <a:rPr lang="en-US" sz="1600" dirty="0" smtClean="0"/>
                        <a:t>Singing or listening to spiritual music</a:t>
                      </a:r>
                      <a:endParaRPr lang="en-US" sz="1600" dirty="0"/>
                    </a:p>
                  </a:txBody>
                  <a:tcPr marL="84029" marR="84029"/>
                </a:tc>
              </a:tr>
              <a:tr h="330898">
                <a:tc>
                  <a:txBody>
                    <a:bodyPr/>
                    <a:lstStyle/>
                    <a:p>
                      <a:r>
                        <a:rPr lang="en-US" sz="1600" dirty="0" smtClean="0"/>
                        <a:t>Limiting alcohol</a:t>
                      </a:r>
                      <a:r>
                        <a:rPr lang="en-US" sz="1600" baseline="0" dirty="0" smtClean="0"/>
                        <a:t> consumption</a:t>
                      </a:r>
                      <a:endParaRPr lang="en-US" sz="1600" dirty="0"/>
                    </a:p>
                  </a:txBody>
                  <a:tcPr marL="84029" marR="84029"/>
                </a:tc>
                <a:tc>
                  <a:txBody>
                    <a:bodyPr/>
                    <a:lstStyle/>
                    <a:p>
                      <a:r>
                        <a:rPr lang="en-US" sz="1600" dirty="0" smtClean="0"/>
                        <a:t>Movies, books, music</a:t>
                      </a:r>
                      <a:endParaRPr lang="en-US" sz="1600" dirty="0"/>
                    </a:p>
                  </a:txBody>
                  <a:tcPr marL="84029" marR="84029"/>
                </a:tc>
                <a:tc>
                  <a:txBody>
                    <a:bodyPr/>
                    <a:lstStyle/>
                    <a:p>
                      <a:r>
                        <a:rPr lang="en-US" sz="1600" dirty="0" smtClean="0"/>
                        <a:t>Contact with religious leaders</a:t>
                      </a:r>
                      <a:endParaRPr lang="en-US" sz="1600" dirty="0"/>
                    </a:p>
                  </a:txBody>
                  <a:tcPr marL="84029" marR="84029"/>
                </a:tc>
              </a:tr>
              <a:tr h="342637">
                <a:tc>
                  <a:txBody>
                    <a:bodyPr/>
                    <a:lstStyle/>
                    <a:p>
                      <a:r>
                        <a:rPr lang="en-US" sz="1600" dirty="0" smtClean="0"/>
                        <a:t>Therapeutic massage, sauna</a:t>
                      </a:r>
                    </a:p>
                  </a:txBody>
                  <a:tcPr marL="84029" marR="84029"/>
                </a:tc>
                <a:tc>
                  <a:txBody>
                    <a:bodyPr/>
                    <a:lstStyle/>
                    <a:p>
                      <a:r>
                        <a:rPr lang="en-US" sz="1600" dirty="0" smtClean="0"/>
                        <a:t>Having balanced priorities</a:t>
                      </a:r>
                      <a:endParaRPr lang="en-US" sz="1600" dirty="0"/>
                    </a:p>
                  </a:txBody>
                  <a:tcPr marL="84029" marR="84029"/>
                </a:tc>
                <a:tc>
                  <a:txBody>
                    <a:bodyPr/>
                    <a:lstStyle/>
                    <a:p>
                      <a:r>
                        <a:rPr lang="en-US" sz="1600" dirty="0" smtClean="0"/>
                        <a:t>Time with art, nature or music</a:t>
                      </a:r>
                      <a:endParaRPr lang="en-US" sz="1600" dirty="0"/>
                    </a:p>
                  </a:txBody>
                  <a:tcPr marL="84029" marR="84029"/>
                </a:tc>
              </a:tr>
              <a:tr h="575475">
                <a:tc>
                  <a:txBody>
                    <a:bodyPr/>
                    <a:lstStyle/>
                    <a:p>
                      <a:r>
                        <a:rPr lang="en-US" sz="1600" dirty="0" smtClean="0"/>
                        <a:t>Repetitive</a:t>
                      </a:r>
                      <a:r>
                        <a:rPr lang="en-US" sz="1600" baseline="0" dirty="0" smtClean="0"/>
                        <a:t> activities</a:t>
                      </a:r>
                      <a:endParaRPr lang="en-US" sz="1600" dirty="0" smtClean="0"/>
                    </a:p>
                  </a:txBody>
                  <a:tcPr marL="84029" marR="84029"/>
                </a:tc>
                <a:tc>
                  <a:txBody>
                    <a:bodyPr/>
                    <a:lstStyle/>
                    <a:p>
                      <a:r>
                        <a:rPr lang="en-US" sz="1600" dirty="0" smtClean="0"/>
                        <a:t>Understand traumatic stress and having realistic expectations</a:t>
                      </a:r>
                      <a:endParaRPr lang="en-US" sz="1600" dirty="0"/>
                    </a:p>
                  </a:txBody>
                  <a:tcPr marL="84029" marR="84029"/>
                </a:tc>
                <a:tc>
                  <a:txBody>
                    <a:bodyPr/>
                    <a:lstStyle/>
                    <a:p>
                      <a:r>
                        <a:rPr lang="en-US" sz="1600" dirty="0" smtClean="0"/>
                        <a:t>Solitude</a:t>
                      </a:r>
                      <a:endParaRPr lang="en-US" sz="1600" dirty="0"/>
                    </a:p>
                  </a:txBody>
                  <a:tcPr marL="84029" marR="84029"/>
                </a:tc>
              </a:tr>
              <a:tr h="330898">
                <a:tc>
                  <a:txBody>
                    <a:bodyPr/>
                    <a:lstStyle/>
                    <a:p>
                      <a:endParaRPr lang="en-US" sz="1600" dirty="0" smtClean="0"/>
                    </a:p>
                  </a:txBody>
                  <a:tcPr marL="84029" marR="84029"/>
                </a:tc>
                <a:tc>
                  <a:txBody>
                    <a:bodyPr/>
                    <a:lstStyle/>
                    <a:p>
                      <a:r>
                        <a:rPr lang="en-US" sz="1600" dirty="0" smtClean="0"/>
                        <a:t>Counseling</a:t>
                      </a:r>
                      <a:endParaRPr lang="en-US" sz="1600" dirty="0"/>
                    </a:p>
                  </a:txBody>
                  <a:tcPr marL="84029" marR="84029"/>
                </a:tc>
                <a:tc>
                  <a:txBody>
                    <a:bodyPr/>
                    <a:lstStyle/>
                    <a:p>
                      <a:endParaRPr lang="en-US" sz="1600" dirty="0"/>
                    </a:p>
                  </a:txBody>
                  <a:tcPr marL="84029" marR="84029"/>
                </a:tc>
              </a:tr>
            </a:tbl>
          </a:graphicData>
        </a:graphic>
      </p:graphicFrame>
      <p:sp>
        <p:nvSpPr>
          <p:cNvPr id="7" name="TextBox 6"/>
          <p:cNvSpPr txBox="1"/>
          <p:nvPr/>
        </p:nvSpPr>
        <p:spPr>
          <a:xfrm>
            <a:off x="9258233" y="6306208"/>
            <a:ext cx="2108075" cy="276999"/>
          </a:xfrm>
          <a:prstGeom prst="rect">
            <a:avLst/>
          </a:prstGeom>
          <a:noFill/>
        </p:spPr>
        <p:txBody>
          <a:bodyPr wrap="square" rtlCol="0">
            <a:spAutoFit/>
          </a:bodyPr>
          <a:lstStyle/>
          <a:p>
            <a:pPr algn="r"/>
            <a:r>
              <a:rPr lang="en-US" sz="1200" dirty="0" err="1" smtClean="0"/>
              <a:t>Headington</a:t>
            </a:r>
            <a:r>
              <a:rPr lang="en-US" sz="1200" dirty="0" smtClean="0"/>
              <a:t> Institute, 2008</a:t>
            </a:r>
            <a:endParaRPr lang="en-US" sz="1200" dirty="0"/>
          </a:p>
        </p:txBody>
      </p:sp>
    </p:spTree>
    <p:extLst>
      <p:ext uri="{BB962C8B-B14F-4D97-AF65-F5344CB8AC3E}">
        <p14:creationId xmlns:p14="http://schemas.microsoft.com/office/powerpoint/2010/main" xmlns="" val="2759559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Guidelines for personal action in reducing effects of vicarious trauma</a:t>
            </a:r>
            <a:endParaRPr lang="en-US" dirty="0"/>
          </a:p>
        </p:txBody>
      </p:sp>
      <p:sp>
        <p:nvSpPr>
          <p:cNvPr id="3" name="Content Placeholder 2"/>
          <p:cNvSpPr>
            <a:spLocks noGrp="1"/>
          </p:cNvSpPr>
          <p:nvPr>
            <p:ph idx="1"/>
          </p:nvPr>
        </p:nvSpPr>
        <p:spPr/>
        <p:txBody>
          <a:bodyPr>
            <a:normAutofit fontScale="85000" lnSpcReduction="20000"/>
          </a:bodyPr>
          <a:lstStyle/>
          <a:p>
            <a:r>
              <a:rPr lang="en-US" smtClean="0"/>
              <a:t>1. Acknowledge and respect the value and danger of indirect trauma responses in yourself and others.</a:t>
            </a:r>
          </a:p>
          <a:p>
            <a:r>
              <a:rPr lang="en-US" smtClean="0"/>
              <a:t>2. Do not think that you can do trauma work all alone, or assume that anyone else can.</a:t>
            </a:r>
          </a:p>
          <a:p>
            <a:r>
              <a:rPr lang="en-US" smtClean="0"/>
              <a:t>3. Be aware that your feelings and reactions related to trauma work are important clinical data, as are those of others.</a:t>
            </a:r>
          </a:p>
          <a:p>
            <a:r>
              <a:rPr lang="en-US" smtClean="0"/>
              <a:t>4. As the well-being of clients is connected to the well-being of their care workers, be aware that you are always a model and that you never work alone.</a:t>
            </a:r>
          </a:p>
          <a:p>
            <a:r>
              <a:rPr lang="en-US" smtClean="0"/>
              <a:t>5. The helping process is an endless creative process; do not assume that what you or others have previously learned will work the next time.</a:t>
            </a:r>
          </a:p>
          <a:p>
            <a:r>
              <a:rPr lang="en-US" smtClean="0"/>
              <a:t>6. Strive to create a professional community that recognises these guidelines, and promote support and self-care for care providers.</a:t>
            </a:r>
            <a:endParaRPr lang="en-US" dirty="0"/>
          </a:p>
        </p:txBody>
      </p:sp>
      <p:sp>
        <p:nvSpPr>
          <p:cNvPr id="5" name="TextBox 4"/>
          <p:cNvSpPr txBox="1"/>
          <p:nvPr/>
        </p:nvSpPr>
        <p:spPr>
          <a:xfrm>
            <a:off x="8580947" y="6400800"/>
            <a:ext cx="1855826" cy="276999"/>
          </a:xfrm>
          <a:prstGeom prst="rect">
            <a:avLst/>
          </a:prstGeom>
          <a:noFill/>
        </p:spPr>
        <p:txBody>
          <a:bodyPr wrap="square" rtlCol="0">
            <a:spAutoFit/>
          </a:bodyPr>
          <a:lstStyle/>
          <a:p>
            <a:pPr algn="r"/>
            <a:r>
              <a:rPr lang="en-US" sz="1200" dirty="0" err="1" smtClean="0"/>
              <a:t>Admira</a:t>
            </a:r>
            <a:r>
              <a:rPr lang="en-US" sz="1200" dirty="0" smtClean="0"/>
              <a:t> Foundation, 2005</a:t>
            </a:r>
            <a:endParaRPr lang="en-US" sz="1200" dirty="0"/>
          </a:p>
        </p:txBody>
      </p:sp>
    </p:spTree>
    <p:extLst>
      <p:ext uri="{BB962C8B-B14F-4D97-AF65-F5344CB8AC3E}">
        <p14:creationId xmlns:p14="http://schemas.microsoft.com/office/powerpoint/2010/main" xmlns="" val="2115537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Activity:</a:t>
            </a:r>
            <a:br>
              <a:rPr lang="en-US" dirty="0" smtClean="0">
                <a:cs typeface="Arial" panose="020B0604020202020204" pitchFamily="34" charset="0"/>
              </a:rPr>
            </a:br>
            <a:r>
              <a:rPr lang="en-US" dirty="0" smtClean="0">
                <a:cs typeface="Arial" panose="020B0604020202020204" pitchFamily="34" charset="0"/>
              </a:rPr>
              <a:t>Self care</a:t>
            </a:r>
            <a:endParaRPr lang="en-US" dirty="0">
              <a:cs typeface="Arial" panose="020B0604020202020204" pitchFamily="34" charset="0"/>
            </a:endParaRPr>
          </a:p>
        </p:txBody>
      </p:sp>
      <p:sp>
        <p:nvSpPr>
          <p:cNvPr id="3" name="Content Placeholder 2"/>
          <p:cNvSpPr>
            <a:spLocks noGrp="1"/>
          </p:cNvSpPr>
          <p:nvPr>
            <p:ph idx="1"/>
          </p:nvPr>
        </p:nvSpPr>
        <p:spPr/>
        <p:txBody>
          <a:bodyPr>
            <a:normAutofit fontScale="85000" lnSpcReduction="20000"/>
          </a:bodyPr>
          <a:lstStyle/>
          <a:p>
            <a:pPr marL="0">
              <a:buFont typeface="Arial" pitchFamily="34" charset="0"/>
              <a:buChar char="•"/>
            </a:pPr>
            <a:r>
              <a:rPr lang="en-US" sz="2800" dirty="0" smtClean="0">
                <a:cs typeface="Arial" panose="020B0604020202020204" pitchFamily="34" charset="0"/>
              </a:rPr>
              <a:t>Individually, complete the self-care inventory. This will help you think about your own level of self-care and how you can improve your </a:t>
            </a:r>
            <a:r>
              <a:rPr lang="en-US" sz="2800" dirty="0">
                <a:cs typeface="Arial" panose="020B0604020202020204" pitchFamily="34" charset="0"/>
              </a:rPr>
              <a:t>own </a:t>
            </a:r>
            <a:r>
              <a:rPr lang="en-US" sz="2800" dirty="0" smtClean="0">
                <a:cs typeface="Arial" panose="020B0604020202020204" pitchFamily="34" charset="0"/>
              </a:rPr>
              <a:t>well-being. </a:t>
            </a:r>
            <a:endParaRPr lang="en-US" sz="2800" dirty="0">
              <a:cs typeface="Arial" panose="020B0604020202020204" pitchFamily="34" charset="0"/>
            </a:endParaRPr>
          </a:p>
          <a:p>
            <a:pPr marL="0">
              <a:buFont typeface="Arial" pitchFamily="34" charset="0"/>
              <a:buChar char="•"/>
            </a:pPr>
            <a:r>
              <a:rPr lang="en-US" sz="2800" dirty="0" smtClean="0">
                <a:cs typeface="Arial" panose="020B0604020202020204" pitchFamily="34" charset="0"/>
              </a:rPr>
              <a:t>Identify 2-3 items that you will try to incorporate in the next month to improve your own self-care practices.</a:t>
            </a:r>
          </a:p>
          <a:p>
            <a:pPr marL="0">
              <a:buFont typeface="Arial" pitchFamily="34" charset="0"/>
              <a:buChar char="•"/>
            </a:pPr>
            <a:r>
              <a:rPr lang="en-US" sz="2800" dirty="0" smtClean="0">
                <a:cs typeface="Arial" panose="020B0604020202020204" pitchFamily="34" charset="0"/>
              </a:rPr>
              <a:t>After </a:t>
            </a:r>
            <a:r>
              <a:rPr lang="en-US" sz="2800" dirty="0">
                <a:cs typeface="Arial" panose="020B0604020202020204" pitchFamily="34" charset="0"/>
              </a:rPr>
              <a:t>some time, we will come back together as a group.</a:t>
            </a:r>
          </a:p>
          <a:p>
            <a:pPr marL="0">
              <a:buFont typeface="Arial" pitchFamily="34" charset="0"/>
              <a:buChar char="•"/>
            </a:pPr>
            <a:endParaRPr lang="en-US" sz="2800" dirty="0">
              <a:cs typeface="Arial" panose="020B0604020202020204" pitchFamily="34" charset="0"/>
            </a:endParaRPr>
          </a:p>
        </p:txBody>
      </p:sp>
    </p:spTree>
    <p:extLst>
      <p:ext uri="{BB962C8B-B14F-4D97-AF65-F5344CB8AC3E}">
        <p14:creationId xmlns:p14="http://schemas.microsoft.com/office/powerpoint/2010/main" xmlns="" val="2912600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07" y="2063885"/>
            <a:ext cx="10244667" cy="2134930"/>
          </a:xfrm>
        </p:spPr>
        <p:txBody>
          <a:bodyPr>
            <a:normAutofit/>
          </a:bodyPr>
          <a:lstStyle/>
          <a:p>
            <a:r>
              <a:rPr lang="en-US" dirty="0" smtClean="0">
                <a:cs typeface="Arial" panose="020B0604020202020204" pitchFamily="34" charset="0"/>
              </a:rPr>
              <a:t>Staff care</a:t>
            </a:r>
            <a:endParaRPr lang="en-US" dirty="0">
              <a:cs typeface="Arial" panose="020B0604020202020204" pitchFamily="34" charset="0"/>
            </a:endParaRPr>
          </a:p>
        </p:txBody>
      </p:sp>
      <p:sp>
        <p:nvSpPr>
          <p:cNvPr id="3" name="Subtitle 2"/>
          <p:cNvSpPr>
            <a:spLocks noGrp="1"/>
          </p:cNvSpPr>
          <p:nvPr>
            <p:ph type="body" sz="quarter" idx="10"/>
          </p:nvPr>
        </p:nvSpPr>
        <p:spPr/>
        <p:txBody>
          <a:bodyPr>
            <a:normAutofit/>
          </a:bodyPr>
          <a:lstStyle/>
          <a:p>
            <a:r>
              <a:rPr lang="en-US" sz="2800" dirty="0" smtClean="0">
                <a:latin typeface="+mj-lt"/>
                <a:cs typeface="Arial" panose="020B0604020202020204" pitchFamily="34" charset="0"/>
              </a:rPr>
              <a:t>MODULE</a:t>
            </a:r>
            <a:r>
              <a:rPr lang="en-US" dirty="0" smtClean="0">
                <a:cs typeface="Arial" panose="020B0604020202020204" pitchFamily="34" charset="0"/>
              </a:rPr>
              <a:t> 19 </a:t>
            </a:r>
            <a:endParaRPr lang="en-US" sz="2800" dirty="0">
              <a:latin typeface="+mj-lt"/>
              <a:cs typeface="Arial" panose="020B0604020202020204" pitchFamily="34" charset="0"/>
            </a:endParaRPr>
          </a:p>
        </p:txBody>
      </p:sp>
      <p:cxnSp>
        <p:nvCxnSpPr>
          <p:cNvPr id="8" name="Straight Connector 7"/>
          <p:cNvCxnSpPr/>
          <p:nvPr/>
        </p:nvCxnSpPr>
        <p:spPr>
          <a:xfrm>
            <a:off x="1015421" y="373592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439410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care &amp; support	</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t> Regular </a:t>
            </a:r>
            <a:r>
              <a:rPr lang="en-US" dirty="0"/>
              <a:t>recreational/team support activities </a:t>
            </a:r>
            <a:r>
              <a:rPr lang="en-US" dirty="0" smtClean="0"/>
              <a:t>structured </a:t>
            </a:r>
            <a:r>
              <a:rPr lang="en-US" dirty="0"/>
              <a:t>into </a:t>
            </a:r>
            <a:r>
              <a:rPr lang="en-US" dirty="0" smtClean="0"/>
              <a:t>work-plans</a:t>
            </a:r>
            <a:endParaRPr lang="en-US" dirty="0"/>
          </a:p>
          <a:p>
            <a:pPr>
              <a:buFont typeface="Arial" charset="0"/>
              <a:buChar char="•"/>
            </a:pPr>
            <a:r>
              <a:rPr lang="en-US" dirty="0" smtClean="0"/>
              <a:t> Rotating </a:t>
            </a:r>
            <a:r>
              <a:rPr lang="en-US" dirty="0"/>
              <a:t>responsibility for planning </a:t>
            </a:r>
            <a:r>
              <a:rPr lang="en-US" dirty="0" smtClean="0"/>
              <a:t>activities</a:t>
            </a:r>
            <a:r>
              <a:rPr lang="en-US" dirty="0"/>
              <a:t>. </a:t>
            </a:r>
            <a:endParaRPr lang="en-US" dirty="0" smtClean="0"/>
          </a:p>
          <a:p>
            <a:pPr>
              <a:buFont typeface="Arial" charset="0"/>
              <a:buChar char="•"/>
            </a:pPr>
            <a:r>
              <a:rPr lang="en-US" dirty="0"/>
              <a:t> </a:t>
            </a:r>
            <a:r>
              <a:rPr lang="en-US" dirty="0" smtClean="0"/>
              <a:t>Well-being buddies</a:t>
            </a:r>
          </a:p>
          <a:p>
            <a:pPr>
              <a:buFont typeface="Arial" charset="0"/>
              <a:buChar char="•"/>
            </a:pPr>
            <a:endParaRPr lang="en-US" dirty="0"/>
          </a:p>
        </p:txBody>
      </p:sp>
    </p:spTree>
    <p:extLst>
      <p:ext uri="{BB962C8B-B14F-4D97-AF65-F5344CB8AC3E}">
        <p14:creationId xmlns:p14="http://schemas.microsoft.com/office/powerpoint/2010/main" xmlns="" val="830968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supporting staff</a:t>
            </a:r>
            <a:endParaRPr lang="en-US" dirty="0"/>
          </a:p>
        </p:txBody>
      </p:sp>
      <p:sp>
        <p:nvSpPr>
          <p:cNvPr id="5" name="Content Placeholder 4"/>
          <p:cNvSpPr>
            <a:spLocks noGrp="1"/>
          </p:cNvSpPr>
          <p:nvPr>
            <p:ph idx="1"/>
          </p:nvPr>
        </p:nvSpPr>
        <p:spPr/>
        <p:txBody>
          <a:bodyPr/>
          <a:lstStyle/>
          <a:p>
            <a:endParaRPr lang="en-US"/>
          </a:p>
        </p:txBody>
      </p:sp>
      <p:sp>
        <p:nvSpPr>
          <p:cNvPr id="4" name="TextBox 3"/>
          <p:cNvSpPr txBox="1"/>
          <p:nvPr/>
        </p:nvSpPr>
        <p:spPr>
          <a:xfrm>
            <a:off x="9258233" y="6306208"/>
            <a:ext cx="2108075" cy="276999"/>
          </a:xfrm>
          <a:prstGeom prst="rect">
            <a:avLst/>
          </a:prstGeom>
          <a:noFill/>
        </p:spPr>
        <p:txBody>
          <a:bodyPr wrap="square" rtlCol="0">
            <a:spAutoFit/>
          </a:bodyPr>
          <a:lstStyle/>
          <a:p>
            <a:pPr algn="r"/>
            <a:r>
              <a:rPr lang="en-US" sz="1200" dirty="0" smtClean="0"/>
              <a:t>UNHCR, 2001</a:t>
            </a:r>
            <a:endParaRPr lang="en-US" sz="1200" dirty="0"/>
          </a:p>
        </p:txBody>
      </p:sp>
      <p:graphicFrame>
        <p:nvGraphicFramePr>
          <p:cNvPr id="6" name="Table 5"/>
          <p:cNvGraphicFramePr>
            <a:graphicFrameLocks noGrp="1"/>
          </p:cNvGraphicFramePr>
          <p:nvPr>
            <p:extLst>
              <p:ext uri="{D42A27DB-BD31-4B8C-83A1-F6EECF244321}">
                <p14:modId xmlns:p14="http://schemas.microsoft.com/office/powerpoint/2010/main" xmlns="" val="2181651089"/>
              </p:ext>
            </p:extLst>
          </p:nvPr>
        </p:nvGraphicFramePr>
        <p:xfrm>
          <a:off x="1024126" y="2084832"/>
          <a:ext cx="9720074" cy="3900840"/>
        </p:xfrm>
        <a:graphic>
          <a:graphicData uri="http://schemas.openxmlformats.org/drawingml/2006/table">
            <a:tbl>
              <a:tblPr firstRow="1" bandRow="1">
                <a:tableStyleId>{C083E6E3-FA7D-4D7B-A595-EF9225AFEA82}</a:tableStyleId>
              </a:tblPr>
              <a:tblGrid>
                <a:gridCol w="4273216"/>
                <a:gridCol w="5446858"/>
              </a:tblGrid>
              <a:tr h="407595">
                <a:tc>
                  <a:txBody>
                    <a:bodyPr/>
                    <a:lstStyle/>
                    <a:p>
                      <a:r>
                        <a:rPr lang="en-US" dirty="0" smtClean="0"/>
                        <a:t>Everyday Care</a:t>
                      </a:r>
                      <a:endParaRPr lang="en-US" dirty="0"/>
                    </a:p>
                  </a:txBody>
                  <a:tcPr/>
                </a:tc>
                <a:tc>
                  <a:txBody>
                    <a:bodyPr/>
                    <a:lstStyle/>
                    <a:p>
                      <a:r>
                        <a:rPr lang="en-US" dirty="0" smtClean="0"/>
                        <a:t>Support for Critical</a:t>
                      </a:r>
                      <a:r>
                        <a:rPr lang="en-US" baseline="0" dirty="0" smtClean="0"/>
                        <a:t> Events</a:t>
                      </a:r>
                      <a:endParaRPr lang="en-US" dirty="0"/>
                    </a:p>
                  </a:txBody>
                  <a:tcPr/>
                </a:tc>
              </a:tr>
              <a:tr h="625911">
                <a:tc>
                  <a:txBody>
                    <a:bodyPr/>
                    <a:lstStyle/>
                    <a:p>
                      <a:r>
                        <a:rPr lang="en-US" dirty="0" smtClean="0"/>
                        <a:t>Create a</a:t>
                      </a:r>
                      <a:r>
                        <a:rPr lang="en-US" baseline="0" dirty="0" smtClean="0"/>
                        <a:t> Supportive Climate</a:t>
                      </a:r>
                      <a:endParaRPr lang="en-US" dirty="0"/>
                    </a:p>
                  </a:txBody>
                  <a:tcPr/>
                </a:tc>
                <a:tc>
                  <a:txBody>
                    <a:bodyPr/>
                    <a:lstStyle/>
                    <a:p>
                      <a:r>
                        <a:rPr lang="en-US" dirty="0" smtClean="0"/>
                        <a:t>Watch for:</a:t>
                      </a:r>
                      <a:r>
                        <a:rPr lang="en-US" baseline="0" dirty="0" smtClean="0"/>
                        <a:t> suffering in silence and keeping a stiff upper lip</a:t>
                      </a:r>
                      <a:endParaRPr lang="en-US" dirty="0"/>
                    </a:p>
                  </a:txBody>
                  <a:tcPr/>
                </a:tc>
              </a:tr>
              <a:tr h="407595">
                <a:tc>
                  <a:txBody>
                    <a:bodyPr/>
                    <a:lstStyle/>
                    <a:p>
                      <a:r>
                        <a:rPr lang="en-US" dirty="0" smtClean="0"/>
                        <a:t>Establish Routines</a:t>
                      </a:r>
                      <a:endParaRPr lang="en-US" dirty="0"/>
                    </a:p>
                  </a:txBody>
                  <a:tcPr/>
                </a:tc>
                <a:tc>
                  <a:txBody>
                    <a:bodyPr/>
                    <a:lstStyle/>
                    <a:p>
                      <a:r>
                        <a:rPr lang="en-US" dirty="0" smtClean="0"/>
                        <a:t>Accommodate the Staff</a:t>
                      </a:r>
                      <a:endParaRPr lang="en-US" dirty="0"/>
                    </a:p>
                  </a:txBody>
                  <a:tcPr/>
                </a:tc>
              </a:tr>
              <a:tr h="407595">
                <a:tc>
                  <a:txBody>
                    <a:bodyPr/>
                    <a:lstStyle/>
                    <a:p>
                      <a:r>
                        <a:rPr lang="en-US" dirty="0" smtClean="0"/>
                        <a:t>Manage Information</a:t>
                      </a:r>
                      <a:endParaRPr lang="en-US" dirty="0"/>
                    </a:p>
                  </a:txBody>
                  <a:tcPr/>
                </a:tc>
                <a:tc>
                  <a:txBody>
                    <a:bodyPr/>
                    <a:lstStyle/>
                    <a:p>
                      <a:r>
                        <a:rPr lang="en-US" dirty="0" smtClean="0"/>
                        <a:t>Arrange for Defusing</a:t>
                      </a:r>
                      <a:endParaRPr lang="en-US" dirty="0"/>
                    </a:p>
                  </a:txBody>
                  <a:tcPr/>
                </a:tc>
              </a:tr>
              <a:tr h="407595">
                <a:tc>
                  <a:txBody>
                    <a:bodyPr/>
                    <a:lstStyle/>
                    <a:p>
                      <a:r>
                        <a:rPr lang="en-US" dirty="0" smtClean="0"/>
                        <a:t>Monitor Health and Well-being</a:t>
                      </a:r>
                      <a:endParaRPr lang="en-US" dirty="0"/>
                    </a:p>
                  </a:txBody>
                  <a:tcPr/>
                </a:tc>
                <a:tc>
                  <a:txBody>
                    <a:bodyPr/>
                    <a:lstStyle/>
                    <a:p>
                      <a:r>
                        <a:rPr lang="en-US" dirty="0" smtClean="0"/>
                        <a:t>Providing</a:t>
                      </a:r>
                      <a:r>
                        <a:rPr lang="en-US" baseline="0" dirty="0" smtClean="0"/>
                        <a:t> psychological interventions</a:t>
                      </a:r>
                      <a:endParaRPr lang="en-US" dirty="0"/>
                    </a:p>
                  </a:txBody>
                  <a:tcPr/>
                </a:tc>
              </a:tr>
              <a:tr h="407595">
                <a:tc>
                  <a:txBody>
                    <a:bodyPr/>
                    <a:lstStyle/>
                    <a:p>
                      <a:r>
                        <a:rPr lang="en-US" dirty="0" smtClean="0"/>
                        <a:t>Attend to Nutrition</a:t>
                      </a:r>
                      <a:endParaRPr lang="en-US" dirty="0"/>
                    </a:p>
                  </a:txBody>
                  <a:tcPr/>
                </a:tc>
                <a:tc>
                  <a:txBody>
                    <a:bodyPr/>
                    <a:lstStyle/>
                    <a:p>
                      <a:endParaRPr lang="en-US" dirty="0"/>
                    </a:p>
                  </a:txBody>
                  <a:tcPr/>
                </a:tc>
              </a:tr>
              <a:tr h="407595">
                <a:tc>
                  <a:txBody>
                    <a:bodyPr/>
                    <a:lstStyle/>
                    <a:p>
                      <a:r>
                        <a:rPr lang="en-US" dirty="0" smtClean="0"/>
                        <a:t>Monitor Alcohol Consumption</a:t>
                      </a:r>
                      <a:endParaRPr lang="en-US" dirty="0"/>
                    </a:p>
                  </a:txBody>
                  <a:tcPr/>
                </a:tc>
                <a:tc>
                  <a:txBody>
                    <a:bodyPr/>
                    <a:lstStyle/>
                    <a:p>
                      <a:endParaRPr lang="en-US"/>
                    </a:p>
                  </a:txBody>
                  <a:tcPr/>
                </a:tc>
              </a:tr>
              <a:tr h="407595">
                <a:tc>
                  <a:txBody>
                    <a:bodyPr/>
                    <a:lstStyle/>
                    <a:p>
                      <a:r>
                        <a:rPr lang="en-US" dirty="0" smtClean="0"/>
                        <a:t>Provide</a:t>
                      </a:r>
                      <a:r>
                        <a:rPr lang="en-US" baseline="0" dirty="0" smtClean="0"/>
                        <a:t> Exercise Opportunities</a:t>
                      </a:r>
                      <a:endParaRPr lang="en-US" dirty="0"/>
                    </a:p>
                  </a:txBody>
                  <a:tcPr/>
                </a:tc>
                <a:tc>
                  <a:txBody>
                    <a:bodyPr/>
                    <a:lstStyle/>
                    <a:p>
                      <a:endParaRPr lang="en-US"/>
                    </a:p>
                  </a:txBody>
                  <a:tcPr/>
                </a:tc>
              </a:tr>
              <a:tr h="407595">
                <a:tc>
                  <a:txBody>
                    <a:bodyPr/>
                    <a:lstStyle/>
                    <a:p>
                      <a:r>
                        <a:rPr lang="en-US" dirty="0" smtClean="0"/>
                        <a:t>Monitor Stress Levels</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xmlns="" val="26345445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Putting it All together - Activity</a:t>
            </a:r>
            <a:endParaRPr lang="en-US" dirty="0">
              <a:cs typeface="Arial" panose="020B0604020202020204" pitchFamily="34" charset="0"/>
            </a:endParaRPr>
          </a:p>
        </p:txBody>
      </p:sp>
      <p:sp>
        <p:nvSpPr>
          <p:cNvPr id="3" name="Content Placeholder 2"/>
          <p:cNvSpPr>
            <a:spLocks noGrp="1"/>
          </p:cNvSpPr>
          <p:nvPr>
            <p:ph idx="1"/>
          </p:nvPr>
        </p:nvSpPr>
        <p:spPr>
          <a:xfrm>
            <a:off x="6289287" y="802888"/>
            <a:ext cx="5283819" cy="5646618"/>
          </a:xfrm>
        </p:spPr>
        <p:txBody>
          <a:bodyPr>
            <a:normAutofit/>
          </a:bodyPr>
          <a:lstStyle/>
          <a:p>
            <a:pPr marL="0">
              <a:buFont typeface="Arial" pitchFamily="34" charset="0"/>
              <a:buChar char="•"/>
            </a:pPr>
            <a:r>
              <a:rPr lang="en-US" sz="2400" dirty="0" smtClean="0">
                <a:cs typeface="Arial" panose="020B0604020202020204" pitchFamily="34" charset="0"/>
              </a:rPr>
              <a:t>In </a:t>
            </a:r>
            <a:r>
              <a:rPr lang="en-US" sz="2400" dirty="0" smtClean="0">
                <a:cs typeface="Arial" panose="020B0604020202020204" pitchFamily="34" charset="0"/>
              </a:rPr>
              <a:t> </a:t>
            </a:r>
            <a:r>
              <a:rPr lang="en-US" sz="2400" dirty="0" smtClean="0">
                <a:cs typeface="Arial" panose="020B0604020202020204" pitchFamily="34" charset="0"/>
              </a:rPr>
              <a:t>small groups, </a:t>
            </a:r>
            <a:r>
              <a:rPr lang="en-US" sz="2400" dirty="0" smtClean="0">
                <a:cs typeface="Arial" panose="020B0604020202020204" pitchFamily="34" charset="0"/>
              </a:rPr>
              <a:t> discuss a </a:t>
            </a:r>
            <a:r>
              <a:rPr lang="en-US" sz="2400" dirty="0" smtClean="0">
                <a:cs typeface="Arial" panose="020B0604020202020204" pitchFamily="34" charset="0"/>
              </a:rPr>
              <a:t>case study of a colleague. Based on what you’ve learned today, as a group, identify</a:t>
            </a:r>
          </a:p>
          <a:p>
            <a:pPr marL="0">
              <a:buFont typeface="Arial" pitchFamily="34" charset="0"/>
              <a:buChar char="•"/>
            </a:pPr>
            <a:r>
              <a:rPr lang="en-US" sz="2400" dirty="0" smtClean="0">
                <a:cs typeface="Arial" panose="020B0604020202020204" pitchFamily="34" charset="0"/>
              </a:rPr>
              <a:t> U</a:t>
            </a:r>
            <a:r>
              <a:rPr lang="en-US" sz="2400" dirty="0" smtClean="0">
                <a:cs typeface="Arial" panose="020B0604020202020204" pitchFamily="34" charset="0"/>
              </a:rPr>
              <a:t>sing </a:t>
            </a:r>
            <a:r>
              <a:rPr lang="en-US" sz="2400" dirty="0" smtClean="0">
                <a:cs typeface="Arial" panose="020B0604020202020204" pitchFamily="34" charset="0"/>
              </a:rPr>
              <a:t>the ABC framework and self-care techniques, identify what you can do to support your colleague, what your supervisors can do to support your colleague, and what you may recommend your colleague do to reduce stress and promote their own wellbeing.</a:t>
            </a:r>
            <a:endParaRPr lang="en-US" sz="2400" dirty="0">
              <a:cs typeface="Arial" panose="020B0604020202020204" pitchFamily="34" charset="0"/>
            </a:endParaRPr>
          </a:p>
        </p:txBody>
      </p:sp>
    </p:spTree>
    <p:extLst>
      <p:ext uri="{BB962C8B-B14F-4D97-AF65-F5344CB8AC3E}">
        <p14:creationId xmlns:p14="http://schemas.microsoft.com/office/powerpoint/2010/main" xmlns="" val="181363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2060"/>
            </a:solidFill>
          </a:ln>
        </p:spPr>
        <p:txBody>
          <a:bodyPr/>
          <a:lstStyle/>
          <a:p>
            <a:r>
              <a:rPr lang="en-US" dirty="0" smtClean="0"/>
              <a:t>objectives</a:t>
            </a:r>
            <a:endParaRPr lang="en-US" dirty="0"/>
          </a:p>
        </p:txBody>
      </p:sp>
      <p:sp>
        <p:nvSpPr>
          <p:cNvPr id="3" name="Content Placeholder 2"/>
          <p:cNvSpPr>
            <a:spLocks noGrp="1"/>
          </p:cNvSpPr>
          <p:nvPr>
            <p:ph idx="1"/>
          </p:nvPr>
        </p:nvSpPr>
        <p:spPr>
          <a:xfrm>
            <a:off x="7051396" y="1053285"/>
            <a:ext cx="4478866" cy="5053469"/>
          </a:xfrm>
        </p:spPr>
        <p:txBody>
          <a:bodyPr/>
          <a:lstStyle/>
          <a:p>
            <a:r>
              <a:rPr lang="en-US" sz="2400" dirty="0" smtClean="0"/>
              <a:t>Build an understanding of the various types of traumatic stress and how they impact you.</a:t>
            </a:r>
          </a:p>
          <a:p>
            <a:r>
              <a:rPr lang="en-US" sz="2400" dirty="0" smtClean="0"/>
              <a:t>Gain </a:t>
            </a:r>
            <a:r>
              <a:rPr lang="en-US" sz="2400" dirty="0" smtClean="0"/>
              <a:t>awareness of the signs of burnout and vicarious trauma.</a:t>
            </a:r>
          </a:p>
          <a:p>
            <a:r>
              <a:rPr lang="en-US" sz="2400" dirty="0" smtClean="0"/>
              <a:t>Understand </a:t>
            </a:r>
            <a:r>
              <a:rPr lang="en-US" sz="2400" dirty="0" smtClean="0"/>
              <a:t>how to utilize tools and methods for staff care and managing stress.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anose="020B0604020202020204" pitchFamily="34" charset="0"/>
              </a:rPr>
              <a:t>Purpose – why talk about stress?</a:t>
            </a:r>
            <a:endParaRPr lang="en-US" dirty="0">
              <a:cs typeface="Arial" panose="020B0604020202020204" pitchFamily="34" charset="0"/>
            </a:endParaRPr>
          </a:p>
        </p:txBody>
      </p:sp>
      <p:sp>
        <p:nvSpPr>
          <p:cNvPr id="3" name="Content Placeholder 2"/>
          <p:cNvSpPr>
            <a:spLocks noGrp="1"/>
          </p:cNvSpPr>
          <p:nvPr>
            <p:ph idx="1"/>
          </p:nvPr>
        </p:nvSpPr>
        <p:spPr/>
        <p:txBody>
          <a:bodyPr>
            <a:noAutofit/>
          </a:bodyPr>
          <a:lstStyle/>
          <a:p>
            <a:pPr>
              <a:spcBef>
                <a:spcPct val="0"/>
              </a:spcBef>
            </a:pPr>
            <a:endParaRPr lang="en-US" altLang="en-US" sz="2400" dirty="0">
              <a:ea typeface="ヒラギノ角ゴ Pro W3" pitchFamily="14" charset="-128"/>
            </a:endParaRPr>
          </a:p>
          <a:p>
            <a:pPr>
              <a:spcBef>
                <a:spcPct val="0"/>
              </a:spcBef>
            </a:pPr>
            <a:endParaRPr lang="en-US" altLang="en-US" sz="2400" dirty="0" smtClean="0">
              <a:ea typeface="ヒラギノ角ゴ Pro W3" pitchFamily="14" charset="-128"/>
            </a:endParaRPr>
          </a:p>
          <a:p>
            <a:pPr>
              <a:spcBef>
                <a:spcPct val="0"/>
              </a:spcBef>
            </a:pPr>
            <a:endParaRPr lang="en-US" altLang="en-US" sz="2400" dirty="0">
              <a:ea typeface="ヒラギノ角ゴ Pro W3" pitchFamily="14" charset="-128"/>
            </a:endParaRPr>
          </a:p>
        </p:txBody>
      </p:sp>
      <p:sp>
        <p:nvSpPr>
          <p:cNvPr id="4" name="Content Placeholder 2"/>
          <p:cNvSpPr txBox="1">
            <a:spLocks/>
          </p:cNvSpPr>
          <p:nvPr/>
        </p:nvSpPr>
        <p:spPr>
          <a:xfrm>
            <a:off x="1024128" y="2286000"/>
            <a:ext cx="9948672"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r>
              <a:rPr lang="en-US" dirty="0" smtClean="0"/>
              <a:t>As humanitarian workers, we are often in high-pressure environments. We may also feel a high level of commitment to our work.</a:t>
            </a:r>
          </a:p>
          <a:p>
            <a:endParaRPr lang="en-US" dirty="0"/>
          </a:p>
          <a:p>
            <a:r>
              <a:rPr lang="en-US" dirty="0" smtClean="0"/>
              <a:t>To be effective in our work to support others, we need to first take care of our own well-being.</a:t>
            </a:r>
          </a:p>
          <a:p>
            <a:endParaRPr lang="en-US" dirty="0" smtClean="0"/>
          </a:p>
          <a:p>
            <a:r>
              <a:rPr lang="en-US" dirty="0" smtClean="0"/>
              <a:t>This requires being aware of the stressors in our lives and how they affect us, and methods to prevent and respond </a:t>
            </a:r>
            <a:r>
              <a:rPr lang="en-US" smtClean="0"/>
              <a:t>to their negative impacts</a:t>
            </a:r>
            <a:endParaRPr lang="en-US" dirty="0"/>
          </a:p>
        </p:txBody>
      </p:sp>
    </p:spTree>
    <p:extLst>
      <p:ext uri="{BB962C8B-B14F-4D97-AF65-F5344CB8AC3E}">
        <p14:creationId xmlns:p14="http://schemas.microsoft.com/office/powerpoint/2010/main" xmlns="" val="677571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stress?</a:t>
            </a:r>
            <a:endParaRPr lang="en-US" dirty="0"/>
          </a:p>
        </p:txBody>
      </p:sp>
      <p:sp>
        <p:nvSpPr>
          <p:cNvPr id="12" name="Content Placeholder 2"/>
          <p:cNvSpPr txBox="1">
            <a:spLocks/>
          </p:cNvSpPr>
          <p:nvPr/>
        </p:nvSpPr>
        <p:spPr>
          <a:xfrm>
            <a:off x="553171" y="1668771"/>
            <a:ext cx="11192780" cy="4758243"/>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marL="0" indent="0">
              <a:buFont typeface="Tw Cen MT" panose="020B0602020104020603" pitchFamily="34" charset="0"/>
              <a:buNone/>
            </a:pPr>
            <a:r>
              <a:rPr lang="en-US" sz="2400" b="1" dirty="0" smtClean="0">
                <a:cs typeface="Arial" panose="020B0604020202020204" pitchFamily="34" charset="0"/>
              </a:rPr>
              <a:t>Stress is a state of psychological and physical arousal that comes about as a result of a threat, challenge, or change in one’s environment (</a:t>
            </a:r>
            <a:r>
              <a:rPr lang="en-US" sz="2400" dirty="0" smtClean="0">
                <a:cs typeface="Arial" panose="020B0604020202020204" pitchFamily="34" charset="0"/>
              </a:rPr>
              <a:t>Mitchell and Bray, 1990). </a:t>
            </a:r>
          </a:p>
          <a:p>
            <a:pPr marL="0" indent="0">
              <a:spcBef>
                <a:spcPts val="0"/>
              </a:spcBef>
              <a:buFont typeface="Tw Cen MT" panose="020B0602020104020603" pitchFamily="34" charset="0"/>
              <a:buNone/>
            </a:pPr>
            <a:endParaRPr lang="en-US" sz="2400" b="1" dirty="0" smtClean="0">
              <a:cs typeface="Arial" panose="020B0604020202020204" pitchFamily="34" charset="0"/>
            </a:endParaRPr>
          </a:p>
          <a:p>
            <a:pPr marL="0" indent="0">
              <a:buFont typeface="Tw Cen MT" panose="020B0602020104020603" pitchFamily="34" charset="0"/>
              <a:buNone/>
            </a:pPr>
            <a:r>
              <a:rPr lang="en-US" sz="2400" b="1" dirty="0" smtClean="0">
                <a:cs typeface="Arial" panose="020B0604020202020204" pitchFamily="34" charset="0"/>
              </a:rPr>
              <a:t>Day-to-Day Stress</a:t>
            </a:r>
          </a:p>
          <a:p>
            <a:pPr>
              <a:buFont typeface="Arial" panose="020B0604020202020204" pitchFamily="34" charset="0"/>
              <a:buChar char="•"/>
            </a:pPr>
            <a:r>
              <a:rPr lang="en-US" sz="2400" dirty="0" smtClean="0">
                <a:cs typeface="Arial" panose="020B0604020202020204" pitchFamily="34" charset="0"/>
              </a:rPr>
              <a:t>Common to all people</a:t>
            </a:r>
          </a:p>
          <a:p>
            <a:pPr>
              <a:buFont typeface="Arial" panose="020B0604020202020204" pitchFamily="34" charset="0"/>
              <a:buChar char="•"/>
            </a:pPr>
            <a:r>
              <a:rPr lang="en-US" sz="2400" dirty="0" smtClean="0">
                <a:cs typeface="Arial" panose="020B0604020202020204" pitchFamily="34" charset="0"/>
              </a:rPr>
              <a:t>Part of every day decision making and problem solving</a:t>
            </a:r>
          </a:p>
          <a:p>
            <a:pPr>
              <a:buFont typeface="Arial" panose="020B0604020202020204" pitchFamily="34" charset="0"/>
              <a:buChar char="•"/>
            </a:pPr>
            <a:r>
              <a:rPr lang="en-US" sz="2400" dirty="0" smtClean="0">
                <a:cs typeface="Arial" panose="020B0604020202020204" pitchFamily="34" charset="0"/>
              </a:rPr>
              <a:t>Motivates people to be more productive</a:t>
            </a:r>
          </a:p>
          <a:p>
            <a:pPr>
              <a:buFont typeface="Arial" panose="020B0604020202020204" pitchFamily="34" charset="0"/>
              <a:buChar char="•"/>
            </a:pPr>
            <a:r>
              <a:rPr lang="en-US" sz="2400" dirty="0" smtClean="0">
                <a:cs typeface="Arial" panose="020B0604020202020204" pitchFamily="34" charset="0"/>
              </a:rPr>
              <a:t>Managed routinely </a:t>
            </a:r>
          </a:p>
          <a:p>
            <a:pPr marL="0" indent="0">
              <a:spcBef>
                <a:spcPts val="0"/>
              </a:spcBef>
              <a:buNone/>
            </a:pPr>
            <a:endParaRPr lang="en-US" sz="2400" dirty="0" smtClean="0">
              <a:cs typeface="Arial" panose="020B0604020202020204" pitchFamily="34" charset="0"/>
            </a:endParaRPr>
          </a:p>
          <a:p>
            <a:pPr marL="0" indent="0" algn="ctr">
              <a:buNone/>
            </a:pPr>
            <a:r>
              <a:rPr lang="en-US" sz="2400" dirty="0" smtClean="0">
                <a:cs typeface="Arial" panose="020B0604020202020204" pitchFamily="34" charset="0"/>
              </a:rPr>
              <a:t>Stress </a:t>
            </a:r>
            <a:r>
              <a:rPr lang="en-US" sz="2400" dirty="0">
                <a:cs typeface="Arial" panose="020B0604020202020204" pitchFamily="34" charset="0"/>
              </a:rPr>
              <a:t>is a </a:t>
            </a:r>
            <a:r>
              <a:rPr lang="en-US" sz="2400" b="1" dirty="0">
                <a:cs typeface="Arial" panose="020B0604020202020204" pitchFamily="34" charset="0"/>
              </a:rPr>
              <a:t>normal and natural responses </a:t>
            </a:r>
            <a:r>
              <a:rPr lang="en-US" sz="2400" dirty="0">
                <a:cs typeface="Arial" panose="020B0604020202020204" pitchFamily="34" charset="0"/>
              </a:rPr>
              <a:t>designed to protect, maintain, and enhance our lives. </a:t>
            </a:r>
            <a:r>
              <a:rPr lang="en-US" sz="2400" b="1" dirty="0">
                <a:cs typeface="Arial" panose="020B0604020202020204" pitchFamily="34" charset="0"/>
              </a:rPr>
              <a:t>It is usually a good thing!</a:t>
            </a:r>
            <a:endParaRPr lang="en-US" sz="2400" dirty="0">
              <a:cs typeface="Arial" panose="020B0604020202020204" pitchFamily="34" charset="0"/>
            </a:endParaRPr>
          </a:p>
          <a:p>
            <a:pPr marL="0" indent="0" algn="ctr">
              <a:buNone/>
            </a:pPr>
            <a:endParaRPr lang="en-US" sz="2400" dirty="0">
              <a:cs typeface="Arial" panose="020B0604020202020204" pitchFamily="34" charset="0"/>
            </a:endParaRPr>
          </a:p>
          <a:p>
            <a:pPr marL="0" indent="0">
              <a:buNone/>
            </a:pPr>
            <a:endParaRPr lang="en-US" sz="2400" dirty="0" smtClean="0">
              <a:cs typeface="Arial" panose="020B0604020202020204" pitchFamily="34" charset="0"/>
            </a:endParaRPr>
          </a:p>
        </p:txBody>
      </p:sp>
    </p:spTree>
    <p:extLst>
      <p:ext uri="{BB962C8B-B14F-4D97-AF65-F5344CB8AC3E}">
        <p14:creationId xmlns:p14="http://schemas.microsoft.com/office/powerpoint/2010/main" xmlns="" val="2697128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46277" y="6176500"/>
            <a:ext cx="4618892" cy="276999"/>
          </a:xfrm>
          <a:prstGeom prst="rect">
            <a:avLst/>
          </a:prstGeom>
          <a:noFill/>
        </p:spPr>
        <p:txBody>
          <a:bodyPr wrap="square" rtlCol="0">
            <a:spAutoFit/>
          </a:bodyPr>
          <a:lstStyle/>
          <a:p>
            <a:pPr algn="r"/>
            <a:r>
              <a:rPr lang="en-US" sz="1200" dirty="0" smtClean="0"/>
              <a:t>Adapted from </a:t>
            </a:r>
            <a:r>
              <a:rPr lang="en-US" sz="1200" dirty="0" err="1" smtClean="0"/>
              <a:t>Headington</a:t>
            </a:r>
            <a:r>
              <a:rPr lang="en-US" sz="1200" dirty="0" smtClean="0"/>
              <a:t> Institute, 2008;  Concern Worldwide, 2012</a:t>
            </a:r>
            <a:endParaRPr lang="en-US" sz="1200" dirty="0"/>
          </a:p>
        </p:txBody>
      </p:sp>
      <p:sp>
        <p:nvSpPr>
          <p:cNvPr id="4" name="Title 1"/>
          <p:cNvSpPr>
            <a:spLocks noGrp="1"/>
          </p:cNvSpPr>
          <p:nvPr>
            <p:ph type="title"/>
          </p:nvPr>
        </p:nvSpPr>
        <p:spPr/>
        <p:txBody>
          <a:bodyPr/>
          <a:lstStyle/>
          <a:p>
            <a:r>
              <a:rPr lang="en-US" dirty="0" smtClean="0"/>
              <a:t>Negative stress</a:t>
            </a:r>
            <a:endParaRPr lang="en-US" dirty="0"/>
          </a:p>
        </p:txBody>
      </p:sp>
      <p:sp>
        <p:nvSpPr>
          <p:cNvPr id="7" name="Content Placeholder 2"/>
          <p:cNvSpPr>
            <a:spLocks noGrp="1"/>
          </p:cNvSpPr>
          <p:nvPr>
            <p:ph idx="1"/>
          </p:nvPr>
        </p:nvSpPr>
        <p:spPr/>
        <p:txBody>
          <a:bodyPr>
            <a:normAutofit/>
          </a:bodyPr>
          <a:lstStyle/>
          <a:p>
            <a:pPr marL="0" indent="0">
              <a:buNone/>
            </a:pPr>
            <a:r>
              <a:rPr lang="en-US" b="1" dirty="0" smtClean="0">
                <a:solidFill>
                  <a:schemeClr val="dk1"/>
                </a:solidFill>
              </a:rPr>
              <a:t>Cumulative Stress</a:t>
            </a:r>
          </a:p>
          <a:p>
            <a:pPr marL="285750" indent="-285750">
              <a:buFont typeface="Arial" panose="020B0604020202020204" pitchFamily="34" charset="0"/>
              <a:buChar char="•"/>
            </a:pPr>
            <a:r>
              <a:rPr lang="en-US" dirty="0" smtClean="0">
                <a:solidFill>
                  <a:schemeClr val="dk1"/>
                </a:solidFill>
              </a:rPr>
              <a:t>Result of prolonged, accumulated, unrelieved exposure to stressors</a:t>
            </a:r>
          </a:p>
          <a:p>
            <a:pPr marL="0" indent="0">
              <a:buNone/>
            </a:pPr>
            <a:r>
              <a:rPr lang="en-US" b="1" dirty="0" smtClean="0">
                <a:solidFill>
                  <a:schemeClr val="dk1"/>
                </a:solidFill>
              </a:rPr>
              <a:t>Critical Incident Stress</a:t>
            </a:r>
          </a:p>
          <a:p>
            <a:pPr marL="285750" indent="-285750">
              <a:buFont typeface="Arial" panose="020B0604020202020204" pitchFamily="34" charset="0"/>
              <a:buChar char="•"/>
            </a:pPr>
            <a:r>
              <a:rPr lang="en-US" dirty="0" smtClean="0">
                <a:solidFill>
                  <a:schemeClr val="dk1"/>
                </a:solidFill>
              </a:rPr>
              <a:t>Caused by extraordinary events which provoke high level of stress in almost everyone involved</a:t>
            </a:r>
          </a:p>
          <a:p>
            <a:pPr marL="0" indent="0">
              <a:buNone/>
            </a:pPr>
            <a:r>
              <a:rPr lang="en-US" b="1" dirty="0" smtClean="0">
                <a:solidFill>
                  <a:schemeClr val="dk1"/>
                </a:solidFill>
              </a:rPr>
              <a:t>Vicarious Trauma</a:t>
            </a:r>
          </a:p>
          <a:p>
            <a:pPr marL="285750" indent="-285750">
              <a:buFont typeface="Arial" panose="020B0604020202020204" pitchFamily="34" charset="0"/>
              <a:buChar char="•"/>
            </a:pPr>
            <a:r>
              <a:rPr lang="en-US" dirty="0" smtClean="0">
                <a:solidFill>
                  <a:schemeClr val="dk1"/>
                </a:solidFill>
              </a:rPr>
              <a:t>Result of witnessing or learning about others’ traumatic experiences that causes a reaction that mirrors that of the survivor</a:t>
            </a:r>
            <a:endParaRPr lang="en-US" dirty="0"/>
          </a:p>
        </p:txBody>
      </p:sp>
    </p:spTree>
    <p:extLst>
      <p:ext uri="{BB962C8B-B14F-4D97-AF65-F5344CB8AC3E}">
        <p14:creationId xmlns:p14="http://schemas.microsoft.com/office/powerpoint/2010/main" xmlns="" val="1166865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stress  </a:t>
            </a:r>
            <a:endParaRPr lang="en-US" dirty="0"/>
          </a:p>
        </p:txBody>
      </p:sp>
      <p:sp>
        <p:nvSpPr>
          <p:cNvPr id="3" name="Content Placeholder 2"/>
          <p:cNvSpPr>
            <a:spLocks noGrp="1"/>
          </p:cNvSpPr>
          <p:nvPr>
            <p:ph idx="1"/>
          </p:nvPr>
        </p:nvSpPr>
        <p:spPr/>
        <p:txBody>
          <a:bodyPr/>
          <a:lstStyle/>
          <a:p>
            <a:pPr marL="285750" lvl="0" indent="-285750">
              <a:buFont typeface="Arial" panose="020B0604020202020204" pitchFamily="34" charset="0"/>
              <a:buChar char="•"/>
            </a:pPr>
            <a:endParaRPr lang="en-US" dirty="0" smtClean="0">
              <a:solidFill>
                <a:schemeClr val="tx1"/>
              </a:solidFill>
            </a:endParaRPr>
          </a:p>
          <a:p>
            <a:pPr marL="285750" lvl="0" indent="-285750">
              <a:buFont typeface="Arial" panose="020B0604020202020204" pitchFamily="34" charset="0"/>
              <a:buChar char="•"/>
            </a:pPr>
            <a:r>
              <a:rPr lang="en-US" dirty="0" smtClean="0">
                <a:solidFill>
                  <a:schemeClr val="tx1"/>
                </a:solidFill>
              </a:rPr>
              <a:t>Result </a:t>
            </a:r>
            <a:r>
              <a:rPr lang="en-US" dirty="0">
                <a:solidFill>
                  <a:schemeClr val="tx1"/>
                </a:solidFill>
              </a:rPr>
              <a:t>of prolonged, accumulated, unrelieved exposure to a variety of stressors</a:t>
            </a:r>
          </a:p>
          <a:p>
            <a:pPr marL="285750" lvl="0" indent="-285750">
              <a:buFont typeface="Arial" panose="020B0604020202020204" pitchFamily="34" charset="0"/>
              <a:buChar char="•"/>
            </a:pPr>
            <a:r>
              <a:rPr lang="en-US" dirty="0" smtClean="0">
                <a:solidFill>
                  <a:schemeClr val="tx1"/>
                </a:solidFill>
              </a:rPr>
              <a:t>Most common form of stress experienced by humanitarian workers</a:t>
            </a:r>
            <a:endParaRPr lang="en-US" dirty="0">
              <a:solidFill>
                <a:schemeClr val="tx1"/>
              </a:solidFill>
            </a:endParaRPr>
          </a:p>
          <a:p>
            <a:pPr marL="285750" lvl="0" indent="-285750">
              <a:buFont typeface="Arial" panose="020B0604020202020204" pitchFamily="34" charset="0"/>
              <a:buChar char="•"/>
            </a:pPr>
            <a:r>
              <a:rPr lang="en-US" dirty="0">
                <a:solidFill>
                  <a:schemeClr val="tx1"/>
                </a:solidFill>
              </a:rPr>
              <a:t>When not recognized and managed, </a:t>
            </a:r>
            <a:r>
              <a:rPr lang="en-US" b="1" dirty="0">
                <a:solidFill>
                  <a:schemeClr val="tx1"/>
                </a:solidFill>
              </a:rPr>
              <a:t>leads to burnout</a:t>
            </a:r>
          </a:p>
          <a:p>
            <a:endParaRPr lang="en-US" dirty="0">
              <a:solidFill>
                <a:schemeClr val="tx1"/>
              </a:solidFill>
            </a:endParaRPr>
          </a:p>
        </p:txBody>
      </p:sp>
    </p:spTree>
    <p:extLst>
      <p:ext uri="{BB962C8B-B14F-4D97-AF65-F5344CB8AC3E}">
        <p14:creationId xmlns:p14="http://schemas.microsoft.com/office/powerpoint/2010/main" xmlns="" val="2043644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incidents stress</a:t>
            </a:r>
            <a:endParaRPr lang="en-US" dirty="0"/>
          </a:p>
        </p:txBody>
      </p:sp>
      <p:sp>
        <p:nvSpPr>
          <p:cNvPr id="3" name="Content Placeholder 2"/>
          <p:cNvSpPr>
            <a:spLocks noGrp="1"/>
          </p:cNvSpPr>
          <p:nvPr>
            <p:ph idx="1"/>
          </p:nvPr>
        </p:nvSpPr>
        <p:spPr/>
        <p:txBody>
          <a:bodyPr>
            <a:normAutofit/>
          </a:bodyPr>
          <a:lstStyle/>
          <a:p>
            <a:pPr marL="285750" lvl="0" indent="-285750">
              <a:buFont typeface="Arial" panose="020B0604020202020204" pitchFamily="34" charset="0"/>
              <a:buChar char="•"/>
            </a:pPr>
            <a:r>
              <a:rPr lang="en-US" dirty="0" smtClean="0">
                <a:solidFill>
                  <a:schemeClr val="tx1"/>
                </a:solidFill>
              </a:rPr>
              <a:t>Caused </a:t>
            </a:r>
            <a:r>
              <a:rPr lang="en-US" dirty="0">
                <a:solidFill>
                  <a:schemeClr val="tx1"/>
                </a:solidFill>
              </a:rPr>
              <a:t>by extraordinary events which provoke high level of stress in almost everyone involved</a:t>
            </a:r>
          </a:p>
          <a:p>
            <a:pPr marL="285750" lvl="0" indent="-285750">
              <a:buFont typeface="Arial" panose="020B0604020202020204" pitchFamily="34" charset="0"/>
              <a:buChar char="•"/>
            </a:pPr>
            <a:r>
              <a:rPr lang="en-US" dirty="0">
                <a:solidFill>
                  <a:schemeClr val="tx1"/>
                </a:solidFill>
              </a:rPr>
              <a:t>Sudden and disruptive</a:t>
            </a:r>
          </a:p>
          <a:p>
            <a:pPr marL="285750" lvl="0" indent="-285750">
              <a:buFont typeface="Arial" panose="020B0604020202020204" pitchFamily="34" charset="0"/>
              <a:buChar char="•"/>
            </a:pPr>
            <a:r>
              <a:rPr lang="en-US" dirty="0">
                <a:solidFill>
                  <a:schemeClr val="tx1"/>
                </a:solidFill>
              </a:rPr>
              <a:t>Involves actual or perceived threat or loss</a:t>
            </a:r>
          </a:p>
          <a:p>
            <a:pPr marL="285750" lvl="0" indent="-285750">
              <a:buFont typeface="Arial" panose="020B0604020202020204" pitchFamily="34" charset="0"/>
              <a:buChar char="•"/>
            </a:pPr>
            <a:r>
              <a:rPr lang="en-US" dirty="0">
                <a:solidFill>
                  <a:schemeClr val="tx1"/>
                </a:solidFill>
              </a:rPr>
              <a:t>Causes sense of vulnerability</a:t>
            </a:r>
          </a:p>
          <a:p>
            <a:pPr marL="285750" lvl="0" indent="-285750">
              <a:buFont typeface="Arial" panose="020B0604020202020204" pitchFamily="34" charset="0"/>
              <a:buChar char="•"/>
            </a:pPr>
            <a:r>
              <a:rPr lang="en-US" dirty="0">
                <a:solidFill>
                  <a:schemeClr val="tx1"/>
                </a:solidFill>
              </a:rPr>
              <a:t>Disrupts sense of being in control and perception of world as safe and predictable</a:t>
            </a:r>
          </a:p>
          <a:p>
            <a:endParaRPr lang="en-US" dirty="0">
              <a:solidFill>
                <a:schemeClr val="tx1"/>
              </a:solidFill>
            </a:endParaRPr>
          </a:p>
        </p:txBody>
      </p:sp>
    </p:spTree>
    <p:extLst>
      <p:ext uri="{BB962C8B-B14F-4D97-AF65-F5344CB8AC3E}">
        <p14:creationId xmlns:p14="http://schemas.microsoft.com/office/powerpoint/2010/main" xmlns="" val="3108318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 Sources of stress</a:t>
            </a:r>
            <a:endParaRPr lang="en-US" dirty="0"/>
          </a:p>
        </p:txBody>
      </p:sp>
      <p:sp>
        <p:nvSpPr>
          <p:cNvPr id="3" name="Content Placeholder 2"/>
          <p:cNvSpPr>
            <a:spLocks noGrp="1"/>
          </p:cNvSpPr>
          <p:nvPr>
            <p:ph idx="1"/>
          </p:nvPr>
        </p:nvSpPr>
        <p:spPr>
          <a:xfrm>
            <a:off x="1023938" y="2286000"/>
            <a:ext cx="4551672" cy="4022725"/>
          </a:xfrm>
        </p:spPr>
        <p:txBody>
          <a:bodyPr/>
          <a:lstStyle/>
          <a:p>
            <a:pPr marL="0" indent="0">
              <a:buNone/>
            </a:pPr>
            <a:r>
              <a:rPr lang="en-US" b="1" dirty="0" smtClean="0">
                <a:solidFill>
                  <a:schemeClr val="tx1"/>
                </a:solidFill>
              </a:rPr>
              <a:t>Interna</a:t>
            </a:r>
            <a:r>
              <a:rPr lang="en-US" dirty="0" smtClean="0">
                <a:solidFill>
                  <a:schemeClr val="tx1"/>
                </a:solidFill>
              </a:rPr>
              <a:t>l</a:t>
            </a:r>
            <a:r>
              <a:rPr lang="en-US" b="1" dirty="0" smtClean="0">
                <a:solidFill>
                  <a:schemeClr val="tx1"/>
                </a:solidFill>
              </a:rPr>
              <a:t>:</a:t>
            </a:r>
            <a:r>
              <a:rPr lang="en-US" dirty="0" smtClean="0">
                <a:solidFill>
                  <a:schemeClr val="tx1"/>
                </a:solidFill>
              </a:rPr>
              <a:t> characteristics of the worker that may lead to stress</a:t>
            </a:r>
          </a:p>
          <a:p>
            <a:pPr marL="0" indent="0">
              <a:buNone/>
            </a:pPr>
            <a:r>
              <a:rPr lang="en-US" b="1" dirty="0" smtClean="0">
                <a:solidFill>
                  <a:schemeClr val="tx1"/>
                </a:solidFill>
              </a:rPr>
              <a:t>External: </a:t>
            </a:r>
            <a:r>
              <a:rPr lang="en-US" dirty="0" smtClean="0">
                <a:solidFill>
                  <a:schemeClr val="tx1"/>
                </a:solidFill>
              </a:rPr>
              <a:t>stressors related to working conditions; the organization and relationship within the organization; type of work and characteristics of clients</a:t>
            </a:r>
            <a:endParaRPr lang="en-US" dirty="0">
              <a:solidFill>
                <a:schemeClr val="tx1"/>
              </a:solidFill>
            </a:endParaRPr>
          </a:p>
        </p:txBody>
      </p:sp>
      <p:graphicFrame>
        <p:nvGraphicFramePr>
          <p:cNvPr id="4" name="Diagram 3"/>
          <p:cNvGraphicFramePr/>
          <p:nvPr>
            <p:extLst>
              <p:ext uri="{D42A27DB-BD31-4B8C-83A1-F6EECF244321}">
                <p14:modId xmlns:p14="http://schemas.microsoft.com/office/powerpoint/2010/main" xmlns="" val="2180938245"/>
              </p:ext>
            </p:extLst>
          </p:nvPr>
        </p:nvGraphicFramePr>
        <p:xfrm>
          <a:off x="5038929" y="1712068"/>
          <a:ext cx="6541311" cy="4597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7441905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7516</TotalTime>
  <Words>4361</Words>
  <Application>Microsoft Office PowerPoint</Application>
  <PresentationFormat>Custom</PresentationFormat>
  <Paragraphs>313</Paragraphs>
  <Slides>23</Slides>
  <Notes>23</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IRC-Module-Template-V2</vt:lpstr>
      <vt:lpstr>1_IRC-Module-Template-V2</vt:lpstr>
      <vt:lpstr>2_IRC-Module-Template-V2</vt:lpstr>
      <vt:lpstr>Slide 1</vt:lpstr>
      <vt:lpstr>Staff care</vt:lpstr>
      <vt:lpstr>objectives</vt:lpstr>
      <vt:lpstr>Purpose – why talk about stress?</vt:lpstr>
      <vt:lpstr>What is stress?</vt:lpstr>
      <vt:lpstr>Negative stress</vt:lpstr>
      <vt:lpstr>Cumulative stress  </vt:lpstr>
      <vt:lpstr>Critical incidents stress</vt:lpstr>
      <vt:lpstr>Cumulative - Sources of stress</vt:lpstr>
      <vt:lpstr>Sources of stress activity </vt:lpstr>
      <vt:lpstr>Vicarious or secondary trauma</vt:lpstr>
      <vt:lpstr>Burnout</vt:lpstr>
      <vt:lpstr>signs of stress &amp; Trauma</vt:lpstr>
      <vt:lpstr>Activity:  Signs of stress &amp; Trauma </vt:lpstr>
      <vt:lpstr>Activity:  Care &amp; support</vt:lpstr>
      <vt:lpstr>Self-care</vt:lpstr>
      <vt:lpstr>Self-care Techniques</vt:lpstr>
      <vt:lpstr>Guidelines for personal action in reducing effects of vicarious trauma</vt:lpstr>
      <vt:lpstr>Activity: Self care</vt:lpstr>
      <vt:lpstr>Team care &amp; support </vt:lpstr>
      <vt:lpstr>Tips for supporting staff</vt:lpstr>
      <vt:lpstr>Putting it All together - Activity</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IRCAdmin</cp:lastModifiedBy>
  <cp:revision>168</cp:revision>
  <dcterms:created xsi:type="dcterms:W3CDTF">2016-02-10T17:10:11Z</dcterms:created>
  <dcterms:modified xsi:type="dcterms:W3CDTF">2017-04-25T01:45:31Z</dcterms:modified>
</cp:coreProperties>
</file>